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8" r:id="rId3"/>
    <p:sldId id="260" r:id="rId4"/>
    <p:sldId id="259" r:id="rId5"/>
    <p:sldId id="261" r:id="rId6"/>
    <p:sldId id="262" r:id="rId7"/>
    <p:sldId id="263" r:id="rId8"/>
    <p:sldId id="264" r:id="rId9"/>
    <p:sldId id="265" r:id="rId10"/>
    <p:sldId id="266" r:id="rId11"/>
    <p:sldId id="267" r:id="rId12"/>
    <p:sldId id="268" r:id="rId13"/>
    <p:sldId id="269" r:id="rId14"/>
    <p:sldId id="270" r:id="rId15"/>
    <p:sldId id="271" r:id="rId16"/>
    <p:sldId id="278" r:id="rId17"/>
    <p:sldId id="277" r:id="rId18"/>
    <p:sldId id="279" r:id="rId19"/>
    <p:sldId id="274" r:id="rId20"/>
    <p:sldId id="280" r:id="rId21"/>
    <p:sldId id="276" r:id="rId22"/>
    <p:sldId id="272" r:id="rId23"/>
    <p:sldId id="273" r:id="rId24"/>
    <p:sldId id="281" r:id="rId25"/>
    <p:sldId id="282" r:id="rId26"/>
    <p:sldId id="283" r:id="rId27"/>
    <p:sldId id="284" r:id="rId28"/>
    <p:sldId id="285" r:id="rId29"/>
    <p:sldId id="286" r:id="rId30"/>
    <p:sldId id="287" r:id="rId31"/>
    <p:sldId id="288" r:id="rId32"/>
    <p:sldId id="289" r:id="rId33"/>
    <p:sldId id="27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5D399E-2745-476A-92A5-EFCDBBF594AF}" type="datetimeFigureOut">
              <a:rPr lang="en-US" smtClean="0"/>
              <a:t>9/21/2017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6583FC-80F9-43A1-B3CD-1F37A2E2D786}" type="slidenum">
              <a:rPr lang="en-US" smtClean="0"/>
              <a:t>‹#›</a:t>
            </a:fld>
            <a:endParaRPr lang="en-US"/>
          </a:p>
        </p:txBody>
      </p:sp>
    </p:spTree>
    <p:extLst>
      <p:ext uri="{BB962C8B-B14F-4D97-AF65-F5344CB8AC3E}">
        <p14:creationId xmlns:p14="http://schemas.microsoft.com/office/powerpoint/2010/main" val="2077279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868B2BA0-F900-457F-9F80-1AEEC501BA3B}" type="slidenum">
              <a:rPr lang="en-US"/>
              <a:pPr/>
              <a:t>16</a:t>
            </a:fld>
            <a:endParaRPr lang="en-US"/>
          </a:p>
        </p:txBody>
      </p:sp>
      <p:sp>
        <p:nvSpPr>
          <p:cNvPr id="22530" name="Rectangle 2"/>
          <p:cNvSpPr>
            <a:spLocks noRot="1" noChangeArrowheads="1" noTextEdit="1"/>
          </p:cNvSpPr>
          <p:nvPr>
            <p:ph type="sldImg"/>
          </p:nvPr>
        </p:nvSpPr>
        <p:spPr>
          <a:xfrm>
            <a:off x="509588" y="533400"/>
            <a:ext cx="5994400" cy="4495800"/>
          </a:xfrm>
          <a:ln>
            <a:solidFill>
              <a:schemeClr val="tx1"/>
            </a:solid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smtClean="0"/>
              <a:t>What</a:t>
            </a:r>
            <a:r>
              <a:rPr lang="fr-BE" dirty="0" smtClean="0"/>
              <a:t> </a:t>
            </a:r>
            <a:r>
              <a:rPr lang="fr-BE" dirty="0" err="1" smtClean="0"/>
              <a:t>is</a:t>
            </a:r>
            <a:r>
              <a:rPr lang="fr-BE" dirty="0" smtClean="0"/>
              <a:t> </a:t>
            </a:r>
            <a:r>
              <a:rPr lang="fr-BE" dirty="0" err="1" smtClean="0"/>
              <a:t>really</a:t>
            </a:r>
            <a:r>
              <a:rPr lang="fr-BE" dirty="0" smtClean="0"/>
              <a:t> trivial ?</a:t>
            </a:r>
          </a:p>
          <a:p>
            <a:r>
              <a:rPr lang="fr-BE" dirty="0" smtClean="0"/>
              <a:t>Trivial for </a:t>
            </a:r>
            <a:r>
              <a:rPr lang="fr-BE" dirty="0" err="1" smtClean="0"/>
              <a:t>who</a:t>
            </a:r>
            <a:r>
              <a:rPr lang="fr-BE" dirty="0" smtClean="0"/>
              <a:t> ? Et for how long ?</a:t>
            </a:r>
          </a:p>
        </p:txBody>
      </p:sp>
      <p:sp>
        <p:nvSpPr>
          <p:cNvPr id="4" name="Slide Number Placeholder 3"/>
          <p:cNvSpPr>
            <a:spLocks noGrp="1"/>
          </p:cNvSpPr>
          <p:nvPr>
            <p:ph type="sldNum" sz="quarter" idx="10"/>
          </p:nvPr>
        </p:nvSpPr>
        <p:spPr/>
        <p:txBody>
          <a:bodyPr/>
          <a:lstStyle/>
          <a:p>
            <a:fld id="{98407752-9B32-4BA7-8862-149D01DE5CC1}" type="slidenum">
              <a:rPr lang="fr-BE" smtClean="0"/>
              <a:t>17</a:t>
            </a:fld>
            <a:endParaRPr lang="fr-BE"/>
          </a:p>
        </p:txBody>
      </p:sp>
    </p:spTree>
    <p:extLst>
      <p:ext uri="{BB962C8B-B14F-4D97-AF65-F5344CB8AC3E}">
        <p14:creationId xmlns:p14="http://schemas.microsoft.com/office/powerpoint/2010/main" val="407882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E1DA3D8-D8FF-46FB-8CC8-CD52CE48D103}"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3974352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1DA3D8-D8FF-46FB-8CC8-CD52CE48D103}"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2442093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1DA3D8-D8FF-46FB-8CC8-CD52CE48D103}"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2924665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1DA3D8-D8FF-46FB-8CC8-CD52CE48D103}"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1643349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1DA3D8-D8FF-46FB-8CC8-CD52CE48D103}" type="datetimeFigureOut">
              <a:rPr lang="en-US" smtClean="0"/>
              <a:t>9/21/2017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3616209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1DA3D8-D8FF-46FB-8CC8-CD52CE48D103}" type="datetimeFigureOut">
              <a:rPr lang="en-US" smtClean="0"/>
              <a:t>9/21/2017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352165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1DA3D8-D8FF-46FB-8CC8-CD52CE48D103}" type="datetimeFigureOut">
              <a:rPr lang="en-US" smtClean="0"/>
              <a:t>9/21/2017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1015736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E1DA3D8-D8FF-46FB-8CC8-CD52CE48D103}" type="datetimeFigureOut">
              <a:rPr lang="en-US" smtClean="0"/>
              <a:t>9/21/2017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233463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1DA3D8-D8FF-46FB-8CC8-CD52CE48D103}" type="datetimeFigureOut">
              <a:rPr lang="en-US" smtClean="0"/>
              <a:t>9/21/2017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4123852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1DA3D8-D8FF-46FB-8CC8-CD52CE48D103}" type="datetimeFigureOut">
              <a:rPr lang="en-US" smtClean="0"/>
              <a:t>9/21/2017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2349882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1DA3D8-D8FF-46FB-8CC8-CD52CE48D103}" type="datetimeFigureOut">
              <a:rPr lang="en-US" smtClean="0"/>
              <a:t>9/21/2017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377FC4-42E4-497C-838E-84D72A1D4596}" type="slidenum">
              <a:rPr lang="en-US" smtClean="0"/>
              <a:t>‹#›</a:t>
            </a:fld>
            <a:endParaRPr lang="en-US"/>
          </a:p>
        </p:txBody>
      </p:sp>
    </p:spTree>
    <p:extLst>
      <p:ext uri="{BB962C8B-B14F-4D97-AF65-F5344CB8AC3E}">
        <p14:creationId xmlns:p14="http://schemas.microsoft.com/office/powerpoint/2010/main" val="299207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1DA3D8-D8FF-46FB-8CC8-CD52CE48D103}" type="datetimeFigureOut">
              <a:rPr lang="en-US" smtClean="0"/>
              <a:t>9/21/2017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377FC4-42E4-497C-838E-84D72A1D4596}" type="slidenum">
              <a:rPr lang="en-US" smtClean="0"/>
              <a:t>‹#›</a:t>
            </a:fld>
            <a:endParaRPr lang="en-US"/>
          </a:p>
        </p:txBody>
      </p:sp>
    </p:spTree>
    <p:extLst>
      <p:ext uri="{BB962C8B-B14F-4D97-AF65-F5344CB8AC3E}">
        <p14:creationId xmlns:p14="http://schemas.microsoft.com/office/powerpoint/2010/main" val="120935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lexott.net/en/cpp/CppTestingIntro.html" TargetMode="External"/><Relationship Id="rId2" Type="http://schemas.openxmlformats.org/officeDocument/2006/relationships/hyperlink" Target="https://www.guru99.com/test-driven-developmen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EXTREME PROGRAMMING </a:t>
            </a:r>
            <a:r>
              <a:rPr lang="en-US" dirty="0" smtClean="0">
                <a:sym typeface="Wingdings" panose="05000000000000000000" pitchFamily="2" charset="2"/>
              </a:rPr>
              <a:t> TEST DRIVEN DEVELOPMENT</a:t>
            </a:r>
            <a:endParaRPr lang="en-US" dirty="0"/>
          </a:p>
        </p:txBody>
      </p:sp>
      <p:sp>
        <p:nvSpPr>
          <p:cNvPr id="3" name="Subtitle 2"/>
          <p:cNvSpPr>
            <a:spLocks noGrp="1"/>
          </p:cNvSpPr>
          <p:nvPr>
            <p:ph type="subTitle" idx="1"/>
          </p:nvPr>
        </p:nvSpPr>
        <p:spPr>
          <a:xfrm>
            <a:off x="1066800" y="4572000"/>
            <a:ext cx="6400800" cy="1752600"/>
          </a:xfrm>
        </p:spPr>
        <p:txBody>
          <a:bodyPr/>
          <a:lstStyle/>
          <a:p>
            <a:r>
              <a:rPr lang="en-US" dirty="0" smtClean="0"/>
              <a:t>AN OVERVIEW OF PRACTICES AND TECHNIQUES FOR TDD in XP by Ahmad Mohsin – SE-BSCS – V- 2017</a:t>
            </a:r>
            <a:endParaRPr lang="en-US" dirty="0"/>
          </a:p>
        </p:txBody>
      </p:sp>
    </p:spTree>
    <p:extLst>
      <p:ext uri="{BB962C8B-B14F-4D97-AF65-F5344CB8AC3E}">
        <p14:creationId xmlns:p14="http://schemas.microsoft.com/office/powerpoint/2010/main" val="3661355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206" t="23299" r="45603" b="29777"/>
          <a:stretch/>
        </p:blipFill>
        <p:spPr bwMode="auto">
          <a:xfrm>
            <a:off x="228600" y="36871"/>
            <a:ext cx="8458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9181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939" t="23625" r="46519" b="19675"/>
          <a:stretch/>
        </p:blipFill>
        <p:spPr bwMode="auto">
          <a:xfrm>
            <a:off x="152400" y="533400"/>
            <a:ext cx="87630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63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656" t="24277" r="43038" b="23911"/>
          <a:stretch/>
        </p:blipFill>
        <p:spPr bwMode="auto">
          <a:xfrm>
            <a:off x="457200" y="609600"/>
            <a:ext cx="8382000" cy="5867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3855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572" t="23299" r="41572" b="21304"/>
          <a:stretch/>
        </p:blipFill>
        <p:spPr bwMode="auto">
          <a:xfrm>
            <a:off x="304800" y="457200"/>
            <a:ext cx="8915399"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2341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473" t="37963" r="40840" b="20979"/>
          <a:stretch/>
        </p:blipFill>
        <p:spPr bwMode="auto">
          <a:xfrm>
            <a:off x="152400" y="228600"/>
            <a:ext cx="86868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954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091" t="23951" r="40290" b="28473"/>
          <a:stretch/>
        </p:blipFill>
        <p:spPr bwMode="auto">
          <a:xfrm>
            <a:off x="306886" y="228600"/>
            <a:ext cx="8837114"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3849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solidFill>
                  <a:srgbClr val="FF0000"/>
                </a:solidFill>
              </a:rPr>
              <a:t>Red</a:t>
            </a:r>
            <a:r>
              <a:rPr lang="en-US"/>
              <a:t>/</a:t>
            </a:r>
            <a:r>
              <a:rPr lang="en-US">
                <a:solidFill>
                  <a:srgbClr val="00CC00"/>
                </a:solidFill>
              </a:rPr>
              <a:t>Green</a:t>
            </a:r>
            <a:r>
              <a:rPr lang="en-US"/>
              <a:t>/</a:t>
            </a:r>
            <a:r>
              <a:rPr lang="en-US" u="sng">
                <a:solidFill>
                  <a:schemeClr val="tx1"/>
                </a:solidFill>
              </a:rPr>
              <a:t>Refactor</a:t>
            </a:r>
          </a:p>
        </p:txBody>
      </p:sp>
      <p:sp>
        <p:nvSpPr>
          <p:cNvPr id="21507" name="Text Box 3" descr="Stationery"/>
          <p:cNvSpPr txBox="1">
            <a:spLocks noChangeArrowheads="1"/>
          </p:cNvSpPr>
          <p:nvPr/>
        </p:nvSpPr>
        <p:spPr bwMode="auto">
          <a:xfrm>
            <a:off x="3200400" y="1371600"/>
            <a:ext cx="2595563" cy="94615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flatTx/>
          </a:bodyPr>
          <a:lstStyle/>
          <a:p>
            <a:pPr algn="ctr"/>
            <a:r>
              <a:rPr lang="en-US" sz="2800">
                <a:latin typeface="Albertus Medium" pitchFamily="34" charset="0"/>
              </a:rPr>
              <a:t>Write a test for </a:t>
            </a:r>
          </a:p>
          <a:p>
            <a:pPr algn="ctr"/>
            <a:r>
              <a:rPr lang="en-US" sz="2800">
                <a:latin typeface="Albertus Medium" pitchFamily="34" charset="0"/>
              </a:rPr>
              <a:t>new capability</a:t>
            </a:r>
          </a:p>
        </p:txBody>
      </p:sp>
      <p:sp>
        <p:nvSpPr>
          <p:cNvPr id="21508" name="Text Box 4" descr="Stationery"/>
          <p:cNvSpPr txBox="1">
            <a:spLocks noChangeArrowheads="1"/>
          </p:cNvSpPr>
          <p:nvPr/>
        </p:nvSpPr>
        <p:spPr bwMode="auto">
          <a:xfrm>
            <a:off x="838200" y="1295400"/>
            <a:ext cx="935038" cy="519113"/>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flatTx/>
          </a:bodyPr>
          <a:lstStyle/>
          <a:p>
            <a:pPr algn="ctr"/>
            <a:r>
              <a:rPr lang="en-US" sz="2800">
                <a:latin typeface="Albertus Medium" pitchFamily="34" charset="0"/>
              </a:rPr>
              <a:t>Start</a:t>
            </a:r>
          </a:p>
        </p:txBody>
      </p:sp>
      <p:sp>
        <p:nvSpPr>
          <p:cNvPr id="21509" name="Text Box 5" descr="Stationery"/>
          <p:cNvSpPr txBox="1">
            <a:spLocks noChangeArrowheads="1"/>
          </p:cNvSpPr>
          <p:nvPr/>
        </p:nvSpPr>
        <p:spPr bwMode="auto">
          <a:xfrm>
            <a:off x="6554788" y="2514600"/>
            <a:ext cx="1489075" cy="519113"/>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flatTx/>
          </a:bodyPr>
          <a:lstStyle/>
          <a:p>
            <a:pPr algn="ctr"/>
            <a:r>
              <a:rPr lang="en-US" sz="2800">
                <a:latin typeface="Albertus Medium" pitchFamily="34" charset="0"/>
              </a:rPr>
              <a:t>Compile</a:t>
            </a:r>
          </a:p>
        </p:txBody>
      </p:sp>
      <p:sp>
        <p:nvSpPr>
          <p:cNvPr id="21510" name="Text Box 6" descr="Stationery"/>
          <p:cNvSpPr txBox="1">
            <a:spLocks noChangeArrowheads="1"/>
          </p:cNvSpPr>
          <p:nvPr/>
        </p:nvSpPr>
        <p:spPr bwMode="auto">
          <a:xfrm>
            <a:off x="6326188" y="3657600"/>
            <a:ext cx="2081212" cy="94615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flatTx/>
          </a:bodyPr>
          <a:lstStyle/>
          <a:p>
            <a:pPr algn="ctr"/>
            <a:r>
              <a:rPr lang="en-US" sz="2800">
                <a:latin typeface="Albertus Medium" pitchFamily="34" charset="0"/>
              </a:rPr>
              <a:t>Fix compile </a:t>
            </a:r>
          </a:p>
          <a:p>
            <a:pPr algn="ctr"/>
            <a:r>
              <a:rPr lang="en-US" sz="2800">
                <a:latin typeface="Albertus Medium" pitchFamily="34" charset="0"/>
              </a:rPr>
              <a:t>errors</a:t>
            </a:r>
          </a:p>
        </p:txBody>
      </p:sp>
      <p:sp>
        <p:nvSpPr>
          <p:cNvPr id="21511" name="Text Box 7" descr="Stationery"/>
          <p:cNvSpPr txBox="1">
            <a:spLocks noChangeArrowheads="1"/>
          </p:cNvSpPr>
          <p:nvPr/>
        </p:nvSpPr>
        <p:spPr bwMode="auto">
          <a:xfrm>
            <a:off x="5257800" y="5334000"/>
            <a:ext cx="2319338" cy="94615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flatTx/>
          </a:bodyPr>
          <a:lstStyle/>
          <a:p>
            <a:pPr algn="ctr"/>
            <a:r>
              <a:rPr lang="en-US" sz="2800">
                <a:solidFill>
                  <a:srgbClr val="FF0000"/>
                </a:solidFill>
                <a:effectLst>
                  <a:outerShdw blurRad="38100" dist="38100" dir="2700000" algn="tl">
                    <a:srgbClr val="000000"/>
                  </a:outerShdw>
                </a:effectLst>
                <a:latin typeface="Albertus Medium" pitchFamily="34" charset="0"/>
              </a:rPr>
              <a:t>Run the test</a:t>
            </a:r>
          </a:p>
          <a:p>
            <a:pPr algn="ctr"/>
            <a:r>
              <a:rPr lang="en-US" sz="2800">
                <a:solidFill>
                  <a:srgbClr val="FF0000"/>
                </a:solidFill>
                <a:effectLst>
                  <a:outerShdw blurRad="38100" dist="38100" dir="2700000" algn="tl">
                    <a:srgbClr val="000000"/>
                  </a:outerShdw>
                </a:effectLst>
                <a:latin typeface="Albertus Medium" pitchFamily="34" charset="0"/>
              </a:rPr>
              <a:t>And see it fail</a:t>
            </a:r>
          </a:p>
        </p:txBody>
      </p:sp>
      <p:sp>
        <p:nvSpPr>
          <p:cNvPr id="21512" name="Text Box 8" descr="Stationery"/>
          <p:cNvSpPr txBox="1">
            <a:spLocks noChangeArrowheads="1"/>
          </p:cNvSpPr>
          <p:nvPr/>
        </p:nvSpPr>
        <p:spPr bwMode="auto">
          <a:xfrm>
            <a:off x="1754188" y="5334000"/>
            <a:ext cx="2476500" cy="519113"/>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flatTx/>
          </a:bodyPr>
          <a:lstStyle/>
          <a:p>
            <a:pPr algn="ctr"/>
            <a:r>
              <a:rPr lang="en-US" sz="2800">
                <a:latin typeface="Albertus Medium" pitchFamily="34" charset="0"/>
              </a:rPr>
              <a:t>Write the code</a:t>
            </a:r>
          </a:p>
        </p:txBody>
      </p:sp>
      <p:sp>
        <p:nvSpPr>
          <p:cNvPr id="21513" name="Text Box 9" descr="Stationery"/>
          <p:cNvSpPr txBox="1">
            <a:spLocks noChangeArrowheads="1"/>
          </p:cNvSpPr>
          <p:nvPr/>
        </p:nvSpPr>
        <p:spPr bwMode="auto">
          <a:xfrm>
            <a:off x="685800" y="3657600"/>
            <a:ext cx="2616200" cy="94615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flatTx/>
          </a:bodyPr>
          <a:lstStyle/>
          <a:p>
            <a:pPr algn="ctr"/>
            <a:r>
              <a:rPr lang="en-US" sz="2800">
                <a:solidFill>
                  <a:srgbClr val="00CC00"/>
                </a:solidFill>
                <a:effectLst>
                  <a:outerShdw blurRad="38100" dist="38100" dir="2700000" algn="tl">
                    <a:srgbClr val="000000"/>
                  </a:outerShdw>
                </a:effectLst>
                <a:latin typeface="Albertus Medium" pitchFamily="34" charset="0"/>
              </a:rPr>
              <a:t>Run the test</a:t>
            </a:r>
          </a:p>
          <a:p>
            <a:pPr algn="ctr"/>
            <a:r>
              <a:rPr lang="en-US" sz="2800">
                <a:solidFill>
                  <a:srgbClr val="00CC00"/>
                </a:solidFill>
                <a:effectLst>
                  <a:outerShdw blurRad="38100" dist="38100" dir="2700000" algn="tl">
                    <a:srgbClr val="000000"/>
                  </a:outerShdw>
                </a:effectLst>
                <a:latin typeface="Albertus Medium" pitchFamily="34" charset="0"/>
              </a:rPr>
              <a:t>And see it pass</a:t>
            </a:r>
          </a:p>
        </p:txBody>
      </p:sp>
      <p:sp>
        <p:nvSpPr>
          <p:cNvPr id="21514" name="Text Box 10" descr="Stationery"/>
          <p:cNvSpPr txBox="1">
            <a:spLocks noChangeArrowheads="1"/>
          </p:cNvSpPr>
          <p:nvPr/>
        </p:nvSpPr>
        <p:spPr bwMode="auto">
          <a:xfrm>
            <a:off x="407988" y="2511425"/>
            <a:ext cx="3394075" cy="519113"/>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none">
            <a:spAutoFit/>
            <a:flatTx/>
          </a:bodyPr>
          <a:lstStyle/>
          <a:p>
            <a:pPr algn="ctr"/>
            <a:r>
              <a:rPr lang="en-US" sz="2800" b="1" u="sng">
                <a:effectLst>
                  <a:outerShdw blurRad="38100" dist="38100" dir="2700000" algn="tl">
                    <a:srgbClr val="000000"/>
                  </a:outerShdw>
                </a:effectLst>
                <a:latin typeface="Albertus Medium" pitchFamily="34" charset="0"/>
              </a:rPr>
              <a:t>Refactor</a:t>
            </a:r>
            <a:r>
              <a:rPr lang="en-US" sz="2800">
                <a:effectLst>
                  <a:outerShdw blurRad="38100" dist="38100" dir="2700000" algn="tl">
                    <a:srgbClr val="000000"/>
                  </a:outerShdw>
                </a:effectLst>
                <a:latin typeface="Albertus Medium" pitchFamily="34" charset="0"/>
              </a:rPr>
              <a:t> as needed</a:t>
            </a:r>
          </a:p>
        </p:txBody>
      </p:sp>
      <p:sp>
        <p:nvSpPr>
          <p:cNvPr id="21515" name="AutoShape 11"/>
          <p:cNvSpPr>
            <a:spLocks noChangeArrowheads="1"/>
          </p:cNvSpPr>
          <p:nvPr/>
        </p:nvSpPr>
        <p:spPr bwMode="auto">
          <a:xfrm rot="2111325">
            <a:off x="6172200" y="2200275"/>
            <a:ext cx="609600" cy="304800"/>
          </a:xfrm>
          <a:prstGeom prst="rightArrow">
            <a:avLst>
              <a:gd name="adj1" fmla="val 50000"/>
              <a:gd name="adj2" fmla="val 50000"/>
            </a:avLst>
          </a:prstGeom>
          <a:gradFill rotWithShape="1">
            <a:gsLst>
              <a:gs pos="0">
                <a:srgbClr val="99CCFF"/>
              </a:gs>
              <a:gs pos="100000">
                <a:srgbClr val="99CCFF">
                  <a:gamma/>
                  <a:shade val="46275"/>
                  <a:invGamma/>
                </a:srgbClr>
              </a:gs>
            </a:gsLst>
            <a:lin ang="5400000" scaled="1"/>
          </a:gradFill>
          <a:ln w="9525" algn="ctr">
            <a:miter lim="800000"/>
            <a:headEnd/>
            <a:tailEnd/>
          </a:ln>
          <a:effectLst/>
          <a:scene3d>
            <a:camera prst="legacyObliqueRight"/>
            <a:lightRig rig="legacyHarsh3" dir="t"/>
          </a:scene3d>
          <a:sp3d extrusionH="100000" prstMaterial="legacyMatte">
            <a:bevelT w="13500" h="13500" prst="angle"/>
            <a:bevelB w="13500" h="13500" prst="angle"/>
            <a:extrusionClr>
              <a:srgbClr val="663300"/>
            </a:extrusionClr>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spAutoFit/>
            <a:flatTx/>
          </a:bodyPr>
          <a:lstStyle/>
          <a:p>
            <a:endParaRPr lang="en-US"/>
          </a:p>
        </p:txBody>
      </p:sp>
      <p:sp>
        <p:nvSpPr>
          <p:cNvPr id="21516" name="AutoShape 12"/>
          <p:cNvSpPr>
            <a:spLocks noChangeArrowheads="1"/>
          </p:cNvSpPr>
          <p:nvPr/>
        </p:nvSpPr>
        <p:spPr bwMode="auto">
          <a:xfrm rot="5292606">
            <a:off x="7010400" y="3200400"/>
            <a:ext cx="609600" cy="304800"/>
          </a:xfrm>
          <a:prstGeom prst="rightArrow">
            <a:avLst>
              <a:gd name="adj1" fmla="val 50000"/>
              <a:gd name="adj2" fmla="val 50000"/>
            </a:avLst>
          </a:prstGeom>
          <a:gradFill rotWithShape="1">
            <a:gsLst>
              <a:gs pos="0">
                <a:srgbClr val="99CCFF"/>
              </a:gs>
              <a:gs pos="100000">
                <a:srgbClr val="99CCFF">
                  <a:gamma/>
                  <a:shade val="46275"/>
                  <a:invGamma/>
                </a:srgbClr>
              </a:gs>
            </a:gsLst>
            <a:lin ang="5400000" scaled="1"/>
          </a:gradFill>
          <a:ln w="9525" algn="ctr">
            <a:miter lim="800000"/>
            <a:headEnd/>
            <a:tailEnd/>
          </a:ln>
          <a:effectLst/>
          <a:scene3d>
            <a:camera prst="legacyObliqueRight"/>
            <a:lightRig rig="legacyHarsh3" dir="t"/>
          </a:scene3d>
          <a:sp3d extrusionH="100000" prstMaterial="legacyMatte">
            <a:bevelT w="13500" h="13500" prst="angle"/>
            <a:bevelB w="13500" h="13500" prst="angle"/>
            <a:extrusionClr>
              <a:srgbClr val="663300"/>
            </a:extrusionClr>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spAutoFit/>
            <a:flatTx/>
          </a:bodyPr>
          <a:lstStyle/>
          <a:p>
            <a:endParaRPr lang="en-US"/>
          </a:p>
        </p:txBody>
      </p:sp>
      <p:sp>
        <p:nvSpPr>
          <p:cNvPr id="21517" name="AutoShape 13"/>
          <p:cNvSpPr>
            <a:spLocks noChangeArrowheads="1"/>
          </p:cNvSpPr>
          <p:nvPr/>
        </p:nvSpPr>
        <p:spPr bwMode="auto">
          <a:xfrm rot="6619140">
            <a:off x="6781800" y="4800600"/>
            <a:ext cx="609600" cy="304800"/>
          </a:xfrm>
          <a:prstGeom prst="rightArrow">
            <a:avLst>
              <a:gd name="adj1" fmla="val 50000"/>
              <a:gd name="adj2" fmla="val 50000"/>
            </a:avLst>
          </a:prstGeom>
          <a:gradFill rotWithShape="1">
            <a:gsLst>
              <a:gs pos="0">
                <a:srgbClr val="99CCFF"/>
              </a:gs>
              <a:gs pos="100000">
                <a:srgbClr val="99CCFF">
                  <a:gamma/>
                  <a:shade val="46275"/>
                  <a:invGamma/>
                </a:srgbClr>
              </a:gs>
            </a:gsLst>
            <a:lin ang="5400000" scaled="1"/>
          </a:gradFill>
          <a:ln w="9525" algn="ctr">
            <a:miter lim="800000"/>
            <a:headEnd/>
            <a:tailEnd/>
          </a:ln>
          <a:effectLst/>
          <a:scene3d>
            <a:camera prst="legacyObliqueRight"/>
            <a:lightRig rig="legacyHarsh3" dir="t"/>
          </a:scene3d>
          <a:sp3d extrusionH="100000" prstMaterial="legacyMatte">
            <a:bevelT w="13500" h="13500" prst="angle"/>
            <a:bevelB w="13500" h="13500" prst="angle"/>
            <a:extrusionClr>
              <a:srgbClr val="663300"/>
            </a:extrusionClr>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spAutoFit/>
            <a:flatTx/>
          </a:bodyPr>
          <a:lstStyle/>
          <a:p>
            <a:endParaRPr lang="en-US"/>
          </a:p>
        </p:txBody>
      </p:sp>
      <p:sp>
        <p:nvSpPr>
          <p:cNvPr id="21518" name="AutoShape 14"/>
          <p:cNvSpPr>
            <a:spLocks noChangeArrowheads="1"/>
          </p:cNvSpPr>
          <p:nvPr/>
        </p:nvSpPr>
        <p:spPr bwMode="auto">
          <a:xfrm rot="10800000">
            <a:off x="4495800" y="5486400"/>
            <a:ext cx="609600" cy="304800"/>
          </a:xfrm>
          <a:prstGeom prst="rightArrow">
            <a:avLst>
              <a:gd name="adj1" fmla="val 50000"/>
              <a:gd name="adj2" fmla="val 50000"/>
            </a:avLst>
          </a:prstGeom>
          <a:gradFill rotWithShape="1">
            <a:gsLst>
              <a:gs pos="0">
                <a:srgbClr val="99CCFF"/>
              </a:gs>
              <a:gs pos="100000">
                <a:srgbClr val="99CCFF">
                  <a:gamma/>
                  <a:shade val="46275"/>
                  <a:invGamma/>
                </a:srgbClr>
              </a:gs>
            </a:gsLst>
            <a:lin ang="5400000" scaled="1"/>
          </a:gradFill>
          <a:ln w="9525" algn="ctr">
            <a:miter lim="800000"/>
            <a:headEnd/>
            <a:tailEnd/>
          </a:ln>
          <a:effectLst/>
          <a:scene3d>
            <a:camera prst="legacyObliqueRight"/>
            <a:lightRig rig="legacyHarsh3" dir="t"/>
          </a:scene3d>
          <a:sp3d extrusionH="100000" prstMaterial="legacyMatte">
            <a:bevelT w="13500" h="13500" prst="angle"/>
            <a:bevelB w="13500" h="13500" prst="angle"/>
            <a:extrusionClr>
              <a:srgbClr val="663300"/>
            </a:extrusionClr>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spAutoFit/>
            <a:flatTx/>
          </a:bodyPr>
          <a:lstStyle/>
          <a:p>
            <a:endParaRPr lang="en-US"/>
          </a:p>
        </p:txBody>
      </p:sp>
      <p:sp>
        <p:nvSpPr>
          <p:cNvPr id="21519" name="AutoShape 15"/>
          <p:cNvSpPr>
            <a:spLocks noChangeArrowheads="1"/>
          </p:cNvSpPr>
          <p:nvPr/>
        </p:nvSpPr>
        <p:spPr bwMode="auto">
          <a:xfrm rot="-6843191">
            <a:off x="2133600" y="4800600"/>
            <a:ext cx="609600" cy="304800"/>
          </a:xfrm>
          <a:prstGeom prst="rightArrow">
            <a:avLst>
              <a:gd name="adj1" fmla="val 50000"/>
              <a:gd name="adj2" fmla="val 50000"/>
            </a:avLst>
          </a:prstGeom>
          <a:gradFill rotWithShape="1">
            <a:gsLst>
              <a:gs pos="0">
                <a:srgbClr val="99CCFF"/>
              </a:gs>
              <a:gs pos="100000">
                <a:srgbClr val="99CCFF">
                  <a:gamma/>
                  <a:shade val="46275"/>
                  <a:invGamma/>
                </a:srgbClr>
              </a:gs>
            </a:gsLst>
            <a:lin ang="5400000" scaled="1"/>
          </a:gradFill>
          <a:ln w="9525" algn="ctr">
            <a:miter lim="800000"/>
            <a:headEnd/>
            <a:tailEnd/>
          </a:ln>
          <a:effectLst/>
          <a:scene3d>
            <a:camera prst="legacyObliqueRight"/>
            <a:lightRig rig="legacyHarsh3" dir="t"/>
          </a:scene3d>
          <a:sp3d extrusionH="100000" prstMaterial="legacyMatte">
            <a:bevelT w="13500" h="13500" prst="angle"/>
            <a:bevelB w="13500" h="13500" prst="angle"/>
            <a:extrusionClr>
              <a:srgbClr val="663300"/>
            </a:extrusionClr>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spAutoFit/>
            <a:flatTx/>
          </a:bodyPr>
          <a:lstStyle/>
          <a:p>
            <a:endParaRPr lang="en-US"/>
          </a:p>
        </p:txBody>
      </p:sp>
      <p:sp>
        <p:nvSpPr>
          <p:cNvPr id="21520" name="AutoShape 16"/>
          <p:cNvSpPr>
            <a:spLocks noChangeArrowheads="1"/>
          </p:cNvSpPr>
          <p:nvPr/>
        </p:nvSpPr>
        <p:spPr bwMode="auto">
          <a:xfrm rot="16192350">
            <a:off x="1752600" y="3200400"/>
            <a:ext cx="609600" cy="304800"/>
          </a:xfrm>
          <a:prstGeom prst="rightArrow">
            <a:avLst>
              <a:gd name="adj1" fmla="val 50000"/>
              <a:gd name="adj2" fmla="val 50000"/>
            </a:avLst>
          </a:prstGeom>
          <a:gradFill rotWithShape="1">
            <a:gsLst>
              <a:gs pos="0">
                <a:srgbClr val="99CCFF"/>
              </a:gs>
              <a:gs pos="100000">
                <a:srgbClr val="99CCFF">
                  <a:gamma/>
                  <a:shade val="46275"/>
                  <a:invGamma/>
                </a:srgbClr>
              </a:gs>
            </a:gsLst>
            <a:lin ang="5400000" scaled="1"/>
          </a:gradFill>
          <a:ln w="9525" algn="ctr">
            <a:miter lim="800000"/>
            <a:headEnd/>
            <a:tailEnd/>
          </a:ln>
          <a:effectLst/>
          <a:scene3d>
            <a:camera prst="legacyObliqueRight"/>
            <a:lightRig rig="legacyHarsh3" dir="t"/>
          </a:scene3d>
          <a:sp3d extrusionH="100000" prstMaterial="legacyMatte">
            <a:bevelT w="13500" h="13500" prst="angle"/>
            <a:bevelB w="13500" h="13500" prst="angle"/>
            <a:extrusionClr>
              <a:srgbClr val="663300"/>
            </a:extrusionClr>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spAutoFit/>
            <a:flatTx/>
          </a:bodyPr>
          <a:lstStyle/>
          <a:p>
            <a:endParaRPr lang="en-US"/>
          </a:p>
        </p:txBody>
      </p:sp>
      <p:sp>
        <p:nvSpPr>
          <p:cNvPr id="21521" name="AutoShape 17"/>
          <p:cNvSpPr>
            <a:spLocks noChangeArrowheads="1"/>
          </p:cNvSpPr>
          <p:nvPr/>
        </p:nvSpPr>
        <p:spPr bwMode="auto">
          <a:xfrm>
            <a:off x="2209800" y="1447800"/>
            <a:ext cx="609600" cy="304800"/>
          </a:xfrm>
          <a:prstGeom prst="rightArrow">
            <a:avLst>
              <a:gd name="adj1" fmla="val 50000"/>
              <a:gd name="adj2" fmla="val 50000"/>
            </a:avLst>
          </a:prstGeom>
          <a:gradFill rotWithShape="1">
            <a:gsLst>
              <a:gs pos="0">
                <a:srgbClr val="99CCFF"/>
              </a:gs>
              <a:gs pos="100000">
                <a:srgbClr val="99CCFF">
                  <a:gamma/>
                  <a:shade val="46275"/>
                  <a:invGamma/>
                </a:srgbClr>
              </a:gs>
            </a:gsLst>
            <a:lin ang="5400000" scaled="1"/>
          </a:gradFill>
          <a:ln w="9525">
            <a:miter lim="800000"/>
            <a:headEnd/>
            <a:tailEnd/>
          </a:ln>
          <a:effectLst/>
          <a:scene3d>
            <a:camera prst="legacyObliqueRight"/>
            <a:lightRig rig="legacyHarsh3" dir="t"/>
          </a:scene3d>
          <a:sp3d extrusionH="100000" prstMaterial="legacyMatte">
            <a:bevelT w="13500" h="13500" prst="angle"/>
            <a:bevelB w="13500" h="13500" prst="angle"/>
            <a:extrusionClr>
              <a:srgbClr val="663300"/>
            </a:extrusionClr>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spAutoFit/>
            <a:flatTx/>
          </a:bodyPr>
          <a:lstStyle/>
          <a:p>
            <a:endParaRPr lang="en-US"/>
          </a:p>
        </p:txBody>
      </p:sp>
      <p:sp>
        <p:nvSpPr>
          <p:cNvPr id="21522" name="AutoShape 18"/>
          <p:cNvSpPr>
            <a:spLocks noChangeArrowheads="1"/>
          </p:cNvSpPr>
          <p:nvPr/>
        </p:nvSpPr>
        <p:spPr bwMode="auto">
          <a:xfrm rot="-2355351">
            <a:off x="2209800" y="2209800"/>
            <a:ext cx="609600" cy="304800"/>
          </a:xfrm>
          <a:prstGeom prst="rightArrow">
            <a:avLst>
              <a:gd name="adj1" fmla="val 50000"/>
              <a:gd name="adj2" fmla="val 50000"/>
            </a:avLst>
          </a:prstGeom>
          <a:gradFill rotWithShape="1">
            <a:gsLst>
              <a:gs pos="0">
                <a:srgbClr val="99CCFF"/>
              </a:gs>
              <a:gs pos="100000">
                <a:srgbClr val="99CCFF">
                  <a:gamma/>
                  <a:shade val="46275"/>
                  <a:invGamma/>
                </a:srgbClr>
              </a:gs>
            </a:gsLst>
            <a:lin ang="5400000" scaled="1"/>
          </a:gradFill>
          <a:ln w="9525" algn="ctr">
            <a:miter lim="800000"/>
            <a:headEnd/>
            <a:tailEnd/>
          </a:ln>
          <a:effectLst/>
          <a:scene3d>
            <a:camera prst="legacyObliqueRight"/>
            <a:lightRig rig="legacyHarsh3" dir="t"/>
          </a:scene3d>
          <a:sp3d extrusionH="100000" prstMaterial="legacyMatte">
            <a:bevelT w="13500" h="13500" prst="angle"/>
            <a:bevelB w="13500" h="13500" prst="angle"/>
            <a:extrusionClr>
              <a:srgbClr val="663300"/>
            </a:extrusionClr>
          </a:sp3d>
          <a:extLst>
            <a:ext uri="{AF507438-7753-43E0-B8FC-AC1667EBCBE1}">
              <a14:hiddenEffects xmlns:a14="http://schemas.microsoft.com/office/drawing/2010/main">
                <a:effectLst>
                  <a:outerShdw dist="35921" dir="2700000" algn="ctr" rotWithShape="0">
                    <a:srgbClr val="868686"/>
                  </a:outerShdw>
                </a:effectLst>
              </a14:hiddenEffects>
            </a:ext>
          </a:extLst>
        </p:spPr>
        <p:txBody>
          <a:bodyPr anchor="ctr">
            <a:spAutoFit/>
            <a:flatTx/>
          </a:bodyPr>
          <a:lstStyle/>
          <a:p>
            <a:endParaRPr lang="en-US"/>
          </a:p>
        </p:txBody>
      </p:sp>
    </p:spTree>
    <p:extLst>
      <p:ext uri="{BB962C8B-B14F-4D97-AF65-F5344CB8AC3E}">
        <p14:creationId xmlns:p14="http://schemas.microsoft.com/office/powerpoint/2010/main" val="1959507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5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21"/>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2150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21515"/>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2150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1516"/>
                                        </p:tgtEl>
                                        <p:attrNameLst>
                                          <p:attrName>style.visibility</p:attrName>
                                        </p:attrNameLst>
                                      </p:cBhvr>
                                      <p:to>
                                        <p:strVal val="visible"/>
                                      </p:to>
                                    </p:se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2151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21517"/>
                                        </p:tgtEl>
                                        <p:attrNameLst>
                                          <p:attrName>style.visibility</p:attrName>
                                        </p:attrNameLst>
                                      </p:cBhvr>
                                      <p:to>
                                        <p:strVal val="visible"/>
                                      </p:to>
                                    </p:set>
                                  </p:childTnLst>
                                </p:cTn>
                              </p:par>
                            </p:childTnLst>
                          </p:cTn>
                        </p:par>
                        <p:par>
                          <p:cTn id="32" fill="hold" nodeType="afterGroup">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215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1518"/>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21512"/>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21519"/>
                                        </p:tgtEl>
                                        <p:attrNameLst>
                                          <p:attrName>style.visibility</p:attrName>
                                        </p:attrNameLst>
                                      </p:cBhvr>
                                      <p:to>
                                        <p:strVal val="visible"/>
                                      </p:to>
                                    </p:set>
                                  </p:childTnLst>
                                </p:cTn>
                              </p:par>
                            </p:childTnLst>
                          </p:cTn>
                        </p:par>
                        <p:par>
                          <p:cTn id="46" fill="hold" nodeType="afterGroup">
                            <p:stCondLst>
                              <p:cond delay="500"/>
                            </p:stCondLst>
                            <p:childTnLst>
                              <p:par>
                                <p:cTn id="47" presetID="1" presetClass="entr" presetSubtype="0" fill="hold" grpId="0" nodeType="afterEffect">
                                  <p:stCondLst>
                                    <p:cond delay="0"/>
                                  </p:stCondLst>
                                  <p:childTnLst>
                                    <p:set>
                                      <p:cBhvr>
                                        <p:cTn id="48" dur="1" fill="hold">
                                          <p:stCondLst>
                                            <p:cond delay="499"/>
                                          </p:stCondLst>
                                        </p:cTn>
                                        <p:tgtEl>
                                          <p:spTgt spid="2151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1520"/>
                                        </p:tgtEl>
                                        <p:attrNameLst>
                                          <p:attrName>style.visibility</p:attrName>
                                        </p:attrNameLst>
                                      </p:cBhvr>
                                      <p:to>
                                        <p:strVal val="visible"/>
                                      </p:to>
                                    </p:se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21514"/>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21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utoUpdateAnimBg="0"/>
      <p:bldP spid="21508" grpId="0" autoUpdateAnimBg="0"/>
      <p:bldP spid="21509" grpId="0" autoUpdateAnimBg="0"/>
      <p:bldP spid="21510" grpId="0" autoUpdateAnimBg="0"/>
      <p:bldP spid="21511" grpId="0" autoUpdateAnimBg="0"/>
      <p:bldP spid="21512" grpId="0" autoUpdateAnimBg="0"/>
      <p:bldP spid="21513" grpId="0" autoUpdateAnimBg="0"/>
      <p:bldP spid="21514" grpId="0" autoUpdateAnimBg="0"/>
      <p:bldP spid="21515" grpId="0" animBg="1"/>
      <p:bldP spid="21516" grpId="0" animBg="1"/>
      <p:bldP spid="21517" grpId="0" animBg="1"/>
      <p:bldP spid="21518" grpId="0" animBg="1"/>
      <p:bldP spid="21519" grpId="0" animBg="1"/>
      <p:bldP spid="21520" grpId="0" animBg="1"/>
      <p:bldP spid="21521" grpId="0" animBg="1"/>
      <p:bldP spid="215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Our developer life</a:t>
            </a:r>
            <a:endParaRPr lang="en-GB" dirty="0"/>
          </a:p>
        </p:txBody>
      </p:sp>
      <p:sp>
        <p:nvSpPr>
          <p:cNvPr id="3" name="Content Placeholder 2"/>
          <p:cNvSpPr>
            <a:spLocks noGrp="1"/>
          </p:cNvSpPr>
          <p:nvPr>
            <p:ph idx="1"/>
          </p:nvPr>
        </p:nvSpPr>
        <p:spPr>
          <a:xfrm>
            <a:off x="1348314" y="1117003"/>
            <a:ext cx="7416824" cy="461665"/>
          </a:xfrm>
        </p:spPr>
        <p:txBody>
          <a:bodyPr>
            <a:normAutofit fontScale="92500" lnSpcReduction="20000"/>
          </a:bodyPr>
          <a:lstStyle/>
          <a:p>
            <a:r>
              <a:rPr lang="fr-BE" dirty="0" err="1" smtClean="0"/>
              <a:t>We</a:t>
            </a:r>
            <a:r>
              <a:rPr lang="fr-BE" dirty="0" smtClean="0"/>
              <a:t> are </a:t>
            </a:r>
            <a:r>
              <a:rPr lang="fr-BE" dirty="0" err="1" smtClean="0"/>
              <a:t>genious</a:t>
            </a:r>
            <a:r>
              <a:rPr lang="fr-BE" dirty="0" smtClean="0"/>
              <a:t> ! </a:t>
            </a:r>
            <a:r>
              <a:rPr lang="fr-BE" i="1" dirty="0" smtClean="0"/>
              <a:t>(</a:t>
            </a:r>
            <a:r>
              <a:rPr lang="fr-BE" i="1" dirty="0" err="1" smtClean="0"/>
              <a:t>generally</a:t>
            </a:r>
            <a:r>
              <a:rPr lang="fr-BE" i="1" dirty="0" smtClean="0"/>
              <a:t> </a:t>
            </a:r>
            <a:r>
              <a:rPr lang="fr-BE" i="1" dirty="0" err="1" smtClean="0"/>
              <a:t>misunderstood</a:t>
            </a:r>
            <a:r>
              <a:rPr lang="fr-BE" i="1" dirty="0" smtClean="0"/>
              <a:t>)</a:t>
            </a:r>
            <a:endParaRPr lang="fr-BE" dirty="0"/>
          </a:p>
        </p:txBody>
      </p:sp>
      <p:sp>
        <p:nvSpPr>
          <p:cNvPr id="4" name="Line Callout 1 (Accent Bar) 3"/>
          <p:cNvSpPr/>
          <p:nvPr/>
        </p:nvSpPr>
        <p:spPr>
          <a:xfrm>
            <a:off x="2483768" y="2035534"/>
            <a:ext cx="2808312" cy="576064"/>
          </a:xfrm>
          <a:prstGeom prst="accentCallout1">
            <a:avLst>
              <a:gd name="adj1" fmla="val 18750"/>
              <a:gd name="adj2" fmla="val -8333"/>
              <a:gd name="adj3" fmla="val -58137"/>
              <a:gd name="adj4" fmla="val -42301"/>
            </a:avLst>
          </a:prstGeom>
          <a:ln w="19050"/>
        </p:spPr>
        <p:style>
          <a:lnRef idx="1">
            <a:schemeClr val="accent4"/>
          </a:lnRef>
          <a:fillRef idx="2">
            <a:schemeClr val="accent4"/>
          </a:fillRef>
          <a:effectRef idx="1">
            <a:schemeClr val="accent4"/>
          </a:effectRef>
          <a:fontRef idx="minor">
            <a:schemeClr val="dk1"/>
          </a:fontRef>
        </p:style>
        <p:txBody>
          <a:bodyPr rtlCol="0" anchor="ctr"/>
          <a:lstStyle/>
          <a:p>
            <a:pPr algn="ctr"/>
            <a:r>
              <a:rPr lang="fr-BE" dirty="0" err="1" smtClean="0"/>
              <a:t>We</a:t>
            </a:r>
            <a:r>
              <a:rPr lang="fr-BE" dirty="0" smtClean="0"/>
              <a:t> = </a:t>
            </a:r>
            <a:r>
              <a:rPr lang="fr-BE" dirty="0" err="1" smtClean="0"/>
              <a:t>developers</a:t>
            </a:r>
            <a:endParaRPr lang="fr-BE" dirty="0"/>
          </a:p>
        </p:txBody>
      </p:sp>
      <p:sp>
        <p:nvSpPr>
          <p:cNvPr id="5" name="Rounded Rectangle 4"/>
          <p:cNvSpPr/>
          <p:nvPr/>
        </p:nvSpPr>
        <p:spPr>
          <a:xfrm>
            <a:off x="649611" y="4267200"/>
            <a:ext cx="8064896" cy="208823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just">
              <a:buFont typeface="Wingdings" pitchFamily="2" charset="2"/>
              <a:buChar char="Ø"/>
            </a:pPr>
            <a:r>
              <a:rPr lang="fr-BE" sz="2000" dirty="0" smtClean="0"/>
              <a:t>That </a:t>
            </a:r>
            <a:r>
              <a:rPr lang="fr-BE" sz="2000" dirty="0" err="1" smtClean="0"/>
              <a:t>functionality</a:t>
            </a:r>
            <a:r>
              <a:rPr lang="fr-BE" sz="2000" dirty="0" smtClean="0"/>
              <a:t> </a:t>
            </a:r>
            <a:r>
              <a:rPr lang="fr-BE" sz="2000" dirty="0" err="1" smtClean="0"/>
              <a:t>you</a:t>
            </a:r>
            <a:r>
              <a:rPr lang="fr-BE" sz="2000" dirty="0" smtClean="0"/>
              <a:t> </a:t>
            </a:r>
            <a:r>
              <a:rPr lang="fr-BE" sz="2000" dirty="0" err="1" smtClean="0"/>
              <a:t>implemented</a:t>
            </a:r>
            <a:r>
              <a:rPr lang="fr-BE" sz="2000" dirty="0" smtClean="0"/>
              <a:t>, </a:t>
            </a:r>
            <a:r>
              <a:rPr lang="fr-BE" sz="2000" dirty="0" err="1" smtClean="0"/>
              <a:t>you</a:t>
            </a:r>
            <a:r>
              <a:rPr lang="fr-BE" sz="2000" dirty="0" smtClean="0"/>
              <a:t> have                         ?</a:t>
            </a:r>
          </a:p>
          <a:p>
            <a:pPr marL="285750" indent="-285750" algn="just">
              <a:buFont typeface="Wingdings" pitchFamily="2" charset="2"/>
              <a:buChar char="Ø"/>
            </a:pPr>
            <a:r>
              <a:rPr lang="fr-BE" sz="2000" dirty="0" smtClean="0">
                <a:solidFill>
                  <a:schemeClr val="accent4">
                    <a:lumMod val="75000"/>
                  </a:schemeClr>
                </a:solidFill>
              </a:rPr>
              <a:t>No, </a:t>
            </a:r>
            <a:r>
              <a:rPr lang="fr-BE" sz="2000" dirty="0" err="1" smtClean="0">
                <a:solidFill>
                  <a:schemeClr val="accent4">
                    <a:lumMod val="75000"/>
                  </a:schemeClr>
                </a:solidFill>
              </a:rPr>
              <a:t>that’s</a:t>
            </a:r>
            <a:r>
              <a:rPr lang="fr-BE" sz="2000" dirty="0" smtClean="0">
                <a:solidFill>
                  <a:schemeClr val="accent4">
                    <a:lumMod val="75000"/>
                  </a:schemeClr>
                </a:solidFill>
              </a:rPr>
              <a:t> </a:t>
            </a:r>
            <a:r>
              <a:rPr lang="fr-BE" sz="2000" dirty="0" err="1" smtClean="0">
                <a:solidFill>
                  <a:schemeClr val="accent4">
                    <a:lumMod val="75000"/>
                  </a:schemeClr>
                </a:solidFill>
              </a:rPr>
              <a:t>useless</a:t>
            </a:r>
            <a:r>
              <a:rPr lang="fr-BE" sz="2000" dirty="0" smtClean="0">
                <a:solidFill>
                  <a:schemeClr val="accent4">
                    <a:lumMod val="75000"/>
                  </a:schemeClr>
                </a:solidFill>
              </a:rPr>
              <a:t> ! </a:t>
            </a:r>
            <a:r>
              <a:rPr lang="fr-BE" sz="2000" dirty="0" err="1" smtClean="0">
                <a:solidFill>
                  <a:schemeClr val="accent4">
                    <a:lumMod val="75000"/>
                  </a:schemeClr>
                </a:solidFill>
              </a:rPr>
              <a:t>It’s</a:t>
            </a:r>
            <a:r>
              <a:rPr lang="fr-BE" sz="2000" dirty="0" smtClean="0">
                <a:solidFill>
                  <a:schemeClr val="accent4">
                    <a:lumMod val="75000"/>
                  </a:schemeClr>
                </a:solidFill>
              </a:rPr>
              <a:t> trivial !</a:t>
            </a:r>
          </a:p>
          <a:p>
            <a:pPr marL="285750" indent="-285750" algn="just">
              <a:buFont typeface="Wingdings" pitchFamily="2" charset="2"/>
              <a:buChar char="Ø"/>
            </a:pPr>
            <a:r>
              <a:rPr lang="fr-BE" sz="2000" dirty="0" smtClean="0"/>
              <a:t>…</a:t>
            </a:r>
          </a:p>
          <a:p>
            <a:pPr marL="285750" indent="-285750" algn="just">
              <a:buFont typeface="Wingdings" pitchFamily="2" charset="2"/>
              <a:buChar char="Ø"/>
            </a:pPr>
            <a:r>
              <a:rPr lang="fr-BE" sz="2000" dirty="0" smtClean="0">
                <a:solidFill>
                  <a:schemeClr val="accent4">
                    <a:lumMod val="75000"/>
                  </a:schemeClr>
                </a:solidFill>
              </a:rPr>
              <a:t>…</a:t>
            </a:r>
          </a:p>
          <a:p>
            <a:pPr marL="285750" indent="-285750" algn="just">
              <a:buFont typeface="Wingdings" pitchFamily="2" charset="2"/>
              <a:buChar char="Ø"/>
            </a:pPr>
            <a:r>
              <a:rPr lang="fr-BE" sz="2000" dirty="0" smtClean="0"/>
              <a:t>… </a:t>
            </a:r>
            <a:r>
              <a:rPr lang="fr-BE" sz="2000" dirty="0" err="1" smtClean="0"/>
              <a:t>doesn’t</a:t>
            </a:r>
            <a:r>
              <a:rPr lang="fr-BE" sz="2000" dirty="0" smtClean="0"/>
              <a:t> </a:t>
            </a:r>
            <a:r>
              <a:rPr lang="fr-BE" sz="2000" dirty="0" err="1" smtClean="0"/>
              <a:t>work</a:t>
            </a:r>
            <a:r>
              <a:rPr lang="fr-BE" sz="2000" dirty="0" smtClean="0"/>
              <a:t> …</a:t>
            </a:r>
          </a:p>
          <a:p>
            <a:pPr marL="285750" indent="-285750" algn="just">
              <a:buFont typeface="Wingdings" pitchFamily="2" charset="2"/>
              <a:buChar char="Ø"/>
            </a:pPr>
            <a:r>
              <a:rPr lang="fr-BE" sz="2000" dirty="0" smtClean="0">
                <a:solidFill>
                  <a:schemeClr val="accent4">
                    <a:lumMod val="75000"/>
                  </a:schemeClr>
                </a:solidFill>
              </a:rPr>
              <a:t>????</a:t>
            </a:r>
            <a:endParaRPr lang="fr-BE" sz="2000" dirty="0">
              <a:solidFill>
                <a:schemeClr val="accent4">
                  <a:lumMod val="75000"/>
                </a:schemeClr>
              </a:solidFill>
            </a:endParaRPr>
          </a:p>
        </p:txBody>
      </p:sp>
      <p:sp>
        <p:nvSpPr>
          <p:cNvPr id="7" name="noob"/>
          <p:cNvSpPr/>
          <p:nvPr/>
        </p:nvSpPr>
        <p:spPr>
          <a:xfrm>
            <a:off x="5292080" y="3068960"/>
            <a:ext cx="1656184" cy="720080"/>
          </a:xfrm>
          <a:prstGeom prst="cloudCallout">
            <a:avLst>
              <a:gd name="adj1" fmla="val -99426"/>
              <a:gd name="adj2" fmla="val -29565"/>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fr-BE" sz="2000" i="1" dirty="0" smtClean="0">
                <a:solidFill>
                  <a:schemeClr val="accent4">
                    <a:lumMod val="75000"/>
                  </a:schemeClr>
                </a:solidFill>
              </a:rPr>
              <a:t>n00b</a:t>
            </a:r>
            <a:endParaRPr lang="fr-BE" sz="2000" i="1" dirty="0">
              <a:solidFill>
                <a:schemeClr val="accent4">
                  <a:lumMod val="75000"/>
                </a:schemeClr>
              </a:solidFill>
            </a:endParaRPr>
          </a:p>
        </p:txBody>
      </p:sp>
      <p:sp>
        <p:nvSpPr>
          <p:cNvPr id="8" name="documented it"/>
          <p:cNvSpPr txBox="1"/>
          <p:nvPr/>
        </p:nvSpPr>
        <p:spPr>
          <a:xfrm>
            <a:off x="6120172" y="1776279"/>
            <a:ext cx="2088232" cy="400110"/>
          </a:xfrm>
          <a:prstGeom prst="rect">
            <a:avLst/>
          </a:prstGeom>
          <a:noFill/>
        </p:spPr>
        <p:txBody>
          <a:bodyPr wrap="square" rtlCol="0">
            <a:spAutoFit/>
          </a:bodyPr>
          <a:lstStyle/>
          <a:p>
            <a:r>
              <a:rPr lang="fr-BE" sz="2000" dirty="0" err="1" smtClean="0"/>
              <a:t>documented</a:t>
            </a:r>
            <a:r>
              <a:rPr lang="fr-BE" sz="2000" dirty="0" smtClean="0"/>
              <a:t> </a:t>
            </a:r>
            <a:r>
              <a:rPr lang="fr-BE" sz="2000" dirty="0" err="1" smtClean="0"/>
              <a:t>it</a:t>
            </a:r>
            <a:endParaRPr lang="fr-BE" sz="2000" dirty="0"/>
          </a:p>
        </p:txBody>
      </p:sp>
      <p:sp>
        <p:nvSpPr>
          <p:cNvPr id="10" name="commented it"/>
          <p:cNvSpPr txBox="1"/>
          <p:nvPr/>
        </p:nvSpPr>
        <p:spPr>
          <a:xfrm>
            <a:off x="6534357" y="2321430"/>
            <a:ext cx="2088232" cy="400110"/>
          </a:xfrm>
          <a:prstGeom prst="rect">
            <a:avLst/>
          </a:prstGeom>
          <a:noFill/>
        </p:spPr>
        <p:txBody>
          <a:bodyPr wrap="square" rtlCol="0">
            <a:spAutoFit/>
          </a:bodyPr>
          <a:lstStyle/>
          <a:p>
            <a:r>
              <a:rPr lang="fr-BE" sz="2000" dirty="0" err="1" smtClean="0"/>
              <a:t>commented</a:t>
            </a:r>
            <a:r>
              <a:rPr lang="fr-BE" sz="2000" dirty="0" smtClean="0"/>
              <a:t> </a:t>
            </a:r>
            <a:r>
              <a:rPr lang="fr-BE" sz="2000" dirty="0" err="1" smtClean="0"/>
              <a:t>it</a:t>
            </a:r>
            <a:endParaRPr lang="fr-BE" sz="2000" dirty="0"/>
          </a:p>
        </p:txBody>
      </p:sp>
      <p:sp>
        <p:nvSpPr>
          <p:cNvPr id="13" name="testée"/>
          <p:cNvSpPr txBox="1"/>
          <p:nvPr/>
        </p:nvSpPr>
        <p:spPr>
          <a:xfrm>
            <a:off x="7211013" y="3009436"/>
            <a:ext cx="1368152" cy="400110"/>
          </a:xfrm>
          <a:prstGeom prst="rect">
            <a:avLst/>
          </a:prstGeom>
          <a:noFill/>
        </p:spPr>
        <p:txBody>
          <a:bodyPr wrap="square" rtlCol="0">
            <a:spAutoFit/>
          </a:bodyPr>
          <a:lstStyle/>
          <a:p>
            <a:r>
              <a:rPr lang="fr-BE" sz="2000" dirty="0" err="1" smtClean="0"/>
              <a:t>tested</a:t>
            </a:r>
            <a:r>
              <a:rPr lang="fr-BE" sz="2000" dirty="0" smtClean="0"/>
              <a:t> </a:t>
            </a:r>
            <a:r>
              <a:rPr lang="fr-BE" sz="2000" dirty="0" err="1" smtClean="0"/>
              <a:t>it</a:t>
            </a:r>
            <a:endParaRPr lang="fr-BE" sz="2000" dirty="0"/>
          </a:p>
        </p:txBody>
      </p:sp>
      <p:pic>
        <p:nvPicPr>
          <p:cNvPr id="1026" name="Picture 2" descr="C:\Users\pda.DEVDH2\Desktop\leonard-genie-bd[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45" y="503566"/>
            <a:ext cx="1358075" cy="16885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26" y="2113111"/>
            <a:ext cx="2160240" cy="307777"/>
          </a:xfrm>
          <a:prstGeom prst="rect">
            <a:avLst/>
          </a:prstGeom>
          <a:noFill/>
        </p:spPr>
        <p:txBody>
          <a:bodyPr wrap="square" rtlCol="0">
            <a:spAutoFit/>
          </a:bodyPr>
          <a:lstStyle/>
          <a:p>
            <a:r>
              <a:rPr lang="fr-BE" sz="1400" i="1" dirty="0" err="1"/>
              <a:t>Turk</a:t>
            </a:r>
            <a:r>
              <a:rPr lang="fr-BE" sz="1400" i="1" dirty="0"/>
              <a:t> et De </a:t>
            </a:r>
            <a:r>
              <a:rPr lang="fr-BE" sz="1400" i="1" dirty="0" err="1"/>
              <a:t>Groot</a:t>
            </a:r>
            <a:endParaRPr lang="fr-BE" sz="1400" i="1" dirty="0"/>
          </a:p>
        </p:txBody>
      </p:sp>
    </p:spTree>
    <p:extLst>
      <p:ext uri="{BB962C8B-B14F-4D97-AF65-F5344CB8AC3E}">
        <p14:creationId xmlns:p14="http://schemas.microsoft.com/office/powerpoint/2010/main" val="22893687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0" presetClass="entr" presetSubtype="0" fill="hold" grpId="0" nodeType="with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 presetClass="entr" presetSubtype="0" fill="hold" nodeType="withEffect">
                                  <p:stCondLst>
                                    <p:cond delay="100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par>
                                <p:cTn id="18" presetID="1" presetClass="entr" presetSubtype="0" fill="hold" nodeType="withEffect">
                                  <p:stCondLst>
                                    <p:cond delay="150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par>
                                <p:cTn id="20" presetID="1" presetClass="entr" presetSubtype="0" fill="hold" nodeType="withEffect">
                                  <p:stCondLst>
                                    <p:cond delay="2000"/>
                                  </p:stCondLst>
                                  <p:childTnLst>
                                    <p:set>
                                      <p:cBhvr>
                                        <p:cTn id="21" dur="1" fill="hold">
                                          <p:stCondLst>
                                            <p:cond delay="0"/>
                                          </p:stCondLst>
                                        </p:cTn>
                                        <p:tgtEl>
                                          <p:spTgt spid="5">
                                            <p:txEl>
                                              <p:pRg st="4" end="4"/>
                                            </p:txEl>
                                          </p:spTgt>
                                        </p:tgtEl>
                                        <p:attrNameLst>
                                          <p:attrName>style.visibility</p:attrName>
                                        </p:attrNameLst>
                                      </p:cBhvr>
                                      <p:to>
                                        <p:strVal val="visible"/>
                                      </p:to>
                                    </p:set>
                                  </p:childTnLst>
                                </p:cTn>
                              </p:par>
                              <p:par>
                                <p:cTn id="22" presetID="1" presetClass="entr" presetSubtype="0" fill="hold" nodeType="withEffect">
                                  <p:stCondLst>
                                    <p:cond delay="2500"/>
                                  </p:stCondLst>
                                  <p:childTnLst>
                                    <p:set>
                                      <p:cBhvr>
                                        <p:cTn id="23"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grpId="2" nodeType="with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42" presetClass="path" presetSubtype="0" accel="50000" decel="50000" fill="hold" grpId="0" nodeType="withEffect">
                                  <p:stCondLst>
                                    <p:cond delay="0"/>
                                  </p:stCondLst>
                                  <p:childTnLst>
                                    <p:animMotion origin="layout" path="M -1.66667E-6 -3.33333E-6 L -1.66667E-6 0.10764 " pathEditMode="relative" rAng="0" ptsTypes="AA">
                                      <p:cBhvr>
                                        <p:cTn id="31" dur="2000" fill="hold"/>
                                        <p:tgtEl>
                                          <p:spTgt spid="8"/>
                                        </p:tgtEl>
                                        <p:attrNameLst>
                                          <p:attrName>ppt_x</p:attrName>
                                          <p:attrName>ppt_y</p:attrName>
                                        </p:attrNameLst>
                                      </p:cBhvr>
                                      <p:rCtr x="0" y="5370"/>
                                    </p:animMotion>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ntr" presetSubtype="0" fill="hold" grpId="1"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42" presetClass="path" presetSubtype="0" accel="50000" decel="50000" fill="hold" grpId="0" nodeType="withEffect">
                                  <p:stCondLst>
                                    <p:cond delay="0"/>
                                  </p:stCondLst>
                                  <p:childTnLst>
                                    <p:animMotion origin="layout" path="M -4.16667E-6 0 L 0.00035 0.10972 " pathEditMode="relative" rAng="0" ptsTypes="AA">
                                      <p:cBhvr>
                                        <p:cTn id="39" dur="2000" fill="hold"/>
                                        <p:tgtEl>
                                          <p:spTgt spid="10"/>
                                        </p:tgtEl>
                                        <p:attrNameLst>
                                          <p:attrName>ppt_x</p:attrName>
                                          <p:attrName>ppt_y</p:attrName>
                                        </p:attrNameLst>
                                      </p:cBhvr>
                                      <p:rCtr x="17" y="5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7" grpId="0" animBg="1"/>
      <p:bldP spid="8" grpId="0"/>
      <p:bldP spid="8" grpId="1"/>
      <p:bldP spid="8" grpId="2"/>
      <p:bldP spid="10" grpId="0"/>
      <p:bldP spid="10" grpId="1"/>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endParaRPr lang="en-US" dirty="0"/>
          </a:p>
        </p:txBody>
      </p:sp>
      <p:sp>
        <p:nvSpPr>
          <p:cNvPr id="3" name="Content Placeholder 2"/>
          <p:cNvSpPr>
            <a:spLocks noGrp="1"/>
          </p:cNvSpPr>
          <p:nvPr>
            <p:ph idx="1"/>
          </p:nvPr>
        </p:nvSpPr>
        <p:spPr/>
        <p:txBody>
          <a:bodyPr>
            <a:normAutofit/>
          </a:bodyPr>
          <a:lstStyle/>
          <a:p>
            <a:r>
              <a:rPr lang="en-US" sz="2000" dirty="0"/>
              <a:t>Test Driven Development (TDD) is a programming practice that instructs developers to write new code only if an automated test has failed. This avoids duplication of code. The primary goal of TDD is to make the code clearer, </a:t>
            </a:r>
            <a:r>
              <a:rPr lang="en-US" sz="2000" dirty="0" smtClean="0"/>
              <a:t>simple </a:t>
            </a:r>
            <a:r>
              <a:rPr lang="en-US" sz="2000" dirty="0"/>
              <a:t>and bug </a:t>
            </a:r>
            <a:r>
              <a:rPr lang="en-US" sz="2000" dirty="0" smtClean="0"/>
              <a:t>free.</a:t>
            </a:r>
          </a:p>
          <a:p>
            <a:endParaRPr lang="en-US" sz="20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75438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458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458" t="23299" r="42487" b="29451"/>
          <a:stretch/>
        </p:blipFill>
        <p:spPr bwMode="auto">
          <a:xfrm>
            <a:off x="-27039" y="0"/>
            <a:ext cx="49530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descr="Test Driven Development (TDD): Learn with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91729"/>
            <a:ext cx="4267200" cy="643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7110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122" t="31771" r="39374" b="16416"/>
          <a:stretch/>
        </p:blipFill>
        <p:spPr bwMode="auto">
          <a:xfrm>
            <a:off x="183599" y="1295400"/>
            <a:ext cx="8928446" cy="542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040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 - FLOW</a:t>
            </a:r>
            <a:endParaRPr lang="en-US" dirty="0"/>
          </a:p>
        </p:txBody>
      </p:sp>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76962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28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be Tested?</a:t>
            </a:r>
            <a:endParaRPr lang="en-US" dirty="0"/>
          </a:p>
        </p:txBody>
      </p:sp>
      <p:sp>
        <p:nvSpPr>
          <p:cNvPr id="4" name="Rectangle 2"/>
          <p:cNvSpPr>
            <a:spLocks noGrp="1" noChangeArrowheads="1"/>
          </p:cNvSpPr>
          <p:nvPr>
            <p:ph idx="1"/>
          </p:nvPr>
        </p:nvSpPr>
        <p:spPr>
          <a:ln/>
        </p:spPr>
        <p:txBody>
          <a:bodyPr>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Valid inputs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Invalid inputs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Errors, exceptions, and events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Boundary conditions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t>Everything that could possibly break!</a:t>
            </a:r>
          </a:p>
        </p:txBody>
      </p:sp>
    </p:spTree>
    <p:extLst>
      <p:ext uri="{BB962C8B-B14F-4D97-AF65-F5344CB8AC3E}">
        <p14:creationId xmlns:p14="http://schemas.microsoft.com/office/powerpoint/2010/main" val="360742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Refactoring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273111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 cont.… </a:t>
            </a:r>
            <a:endParaRPr lang="en-US" dirty="0"/>
          </a:p>
        </p:txBody>
      </p:sp>
      <p:sp>
        <p:nvSpPr>
          <p:cNvPr id="4" name="Rectangle 3"/>
          <p:cNvSpPr>
            <a:spLocks noGrp="1" noChangeArrowheads="1"/>
          </p:cNvSpPr>
          <p:nvPr>
            <p:ph idx="1"/>
          </p:nvPr>
        </p:nvSpPr>
        <p:spPr/>
        <p:txBody>
          <a:bodyPr/>
          <a:lstStyle/>
          <a:p>
            <a:r>
              <a:rPr lang="en-US" dirty="0"/>
              <a:t>Change the internal structure of the code without changing it’s external behavior.</a:t>
            </a:r>
          </a:p>
          <a:p>
            <a:r>
              <a:rPr lang="en-US" dirty="0"/>
              <a:t>Associated with arithmetic factorization:</a:t>
            </a:r>
          </a:p>
          <a:p>
            <a:pPr>
              <a:buFont typeface="Wingdings" pitchFamily="2" charset="2"/>
              <a:buNone/>
            </a:pPr>
            <a:endParaRPr lang="en-US" i="1" dirty="0">
              <a:latin typeface="Book Antiqua" pitchFamily="18" charset="0"/>
            </a:endParaRPr>
          </a:p>
          <a:p>
            <a:pPr algn="ctr">
              <a:buFont typeface="Wingdings" pitchFamily="2" charset="2"/>
              <a:buNone/>
            </a:pPr>
            <a:r>
              <a:rPr lang="en-US" i="1" dirty="0" err="1">
                <a:latin typeface="Book Antiqua" pitchFamily="18" charset="0"/>
              </a:rPr>
              <a:t>ab</a:t>
            </a:r>
            <a:r>
              <a:rPr lang="en-US" i="1" dirty="0">
                <a:latin typeface="Book Antiqua" pitchFamily="18" charset="0"/>
              </a:rPr>
              <a:t> + ac = a(</a:t>
            </a:r>
            <a:r>
              <a:rPr lang="en-US" i="1" dirty="0" err="1">
                <a:latin typeface="Book Antiqua" pitchFamily="18" charset="0"/>
              </a:rPr>
              <a:t>b+c</a:t>
            </a:r>
            <a:r>
              <a:rPr lang="en-US" i="1" dirty="0">
                <a:latin typeface="Book Antiqua" pitchFamily="18" charset="0"/>
              </a:rPr>
              <a:t>)</a:t>
            </a:r>
          </a:p>
          <a:p>
            <a:endParaRPr lang="en-US" dirty="0"/>
          </a:p>
          <a:p>
            <a:r>
              <a:rPr lang="en-US" dirty="0"/>
              <a:t>Same result but the expression is simplified.</a:t>
            </a:r>
          </a:p>
        </p:txBody>
      </p:sp>
    </p:spTree>
    <p:extLst>
      <p:ext uri="{BB962C8B-B14F-4D97-AF65-F5344CB8AC3E}">
        <p14:creationId xmlns:p14="http://schemas.microsoft.com/office/powerpoint/2010/main" val="23513594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 Framework</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To </a:t>
            </a:r>
            <a:r>
              <a:rPr lang="en-US" dirty="0"/>
              <a:t>simplify development of unit tests, unit test frameworks are usually used. Unit testing framework should provide following functionality:</a:t>
            </a:r>
          </a:p>
          <a:p>
            <a:r>
              <a:rPr lang="en-US" dirty="0"/>
              <a:t>Writing of unit tests should be simple and obvious for new users.</a:t>
            </a:r>
          </a:p>
          <a:p>
            <a:r>
              <a:rPr lang="en-US" dirty="0"/>
              <a:t>Framework should allow advanced users to perform nontrivial tests.</a:t>
            </a:r>
          </a:p>
          <a:p>
            <a:r>
              <a:rPr lang="en-US" dirty="0"/>
              <a:t>Test module should be able to have many small test cases and developer should be able to group them into test suites.</a:t>
            </a:r>
          </a:p>
          <a:p>
            <a:r>
              <a:rPr lang="en-US" dirty="0"/>
              <a:t>At the beginning of the development users may want to see verbose and descriptive error message, whereas during the regression testing they may just want only to know if are any failed tests.</a:t>
            </a:r>
          </a:p>
          <a:p>
            <a:r>
              <a:rPr lang="en-US" dirty="0"/>
              <a:t>For small test modules execution time should prevail over compilation time: users don't want to wait a minute to compile a test that takes a second to run.</a:t>
            </a:r>
          </a:p>
          <a:p>
            <a:r>
              <a:rPr lang="en-US" dirty="0"/>
              <a:t>For long running and complex tests users may want to be able to see the test's progress.</a:t>
            </a:r>
          </a:p>
          <a:p>
            <a:r>
              <a:rPr lang="en-US" dirty="0"/>
              <a:t>Execution of individual tests should be independent on other tests. For example, termination (crashing) of one test shouldn't lead to skipping of all other tests.</a:t>
            </a:r>
          </a:p>
          <a:p>
            <a:r>
              <a:rPr lang="en-US" dirty="0"/>
              <a:t>Simple tests shouldn't require an external library.</a:t>
            </a:r>
          </a:p>
          <a:p>
            <a:endParaRPr lang="en-US" dirty="0"/>
          </a:p>
        </p:txBody>
      </p:sp>
    </p:spTree>
    <p:extLst>
      <p:ext uri="{BB962C8B-B14F-4D97-AF65-F5344CB8AC3E}">
        <p14:creationId xmlns:p14="http://schemas.microsoft.com/office/powerpoint/2010/main" val="1340272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dirty="0"/>
              <a:t>Each of such frameworks consists from:</a:t>
            </a:r>
          </a:p>
          <a:p>
            <a:r>
              <a:rPr lang="en-US" sz="2000" dirty="0"/>
              <a:t>Assertions, that check individual conditions;</a:t>
            </a:r>
          </a:p>
          <a:p>
            <a:r>
              <a:rPr lang="en-US" sz="2000" dirty="0"/>
              <a:t>Test cases, that combine several assertions, based on some common functionality;</a:t>
            </a:r>
          </a:p>
          <a:p>
            <a:r>
              <a:rPr lang="en-US" sz="2000" dirty="0"/>
              <a:t>Test suites, that combine several tests, logically related to each other;</a:t>
            </a:r>
          </a:p>
          <a:p>
            <a:r>
              <a:rPr lang="en-US" sz="2000" dirty="0"/>
              <a:t>Fixtures, that provide setup of data or state, needed for execution of some tests, and cleanup of state and/or data after test is finished. (Some frameworks provide separate per-test case, per-test suite, and/or global fixtures)</a:t>
            </a:r>
          </a:p>
          <a:p>
            <a:r>
              <a:rPr lang="en-US" sz="2000" dirty="0"/>
              <a:t>Frameworks also include execution monitor, that controls how tests are executed, and collects data about failed tests.</a:t>
            </a:r>
          </a:p>
          <a:p>
            <a:endParaRPr lang="en-US" sz="2000" dirty="0"/>
          </a:p>
        </p:txBody>
      </p:sp>
    </p:spTree>
    <p:extLst>
      <p:ext uri="{BB962C8B-B14F-4D97-AF65-F5344CB8AC3E}">
        <p14:creationId xmlns:p14="http://schemas.microsoft.com/office/powerpoint/2010/main" val="3033967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0" dirty="0" smtClean="0">
                <a:solidFill>
                  <a:srgbClr val="404040"/>
                </a:solidFill>
                <a:effectLst/>
                <a:latin typeface="Verdana"/>
              </a:rPr>
              <a:t>Minimal test program</a:t>
            </a:r>
            <a:br>
              <a:rPr lang="en-US" b="1" i="0" dirty="0" smtClean="0">
                <a:solidFill>
                  <a:srgbClr val="404040"/>
                </a:solidFill>
                <a:effectLst/>
                <a:latin typeface="Verdana"/>
              </a:rPr>
            </a:br>
            <a:endParaRPr lang="en-US" dirty="0"/>
          </a:p>
        </p:txBody>
      </p:sp>
      <p:sp>
        <p:nvSpPr>
          <p:cNvPr id="3" name="Content Placeholder 2"/>
          <p:cNvSpPr>
            <a:spLocks noGrp="1"/>
          </p:cNvSpPr>
          <p:nvPr>
            <p:ph idx="1"/>
          </p:nvPr>
        </p:nvSpPr>
        <p:spPr/>
        <p:txBody>
          <a:bodyPr/>
          <a:lstStyle/>
          <a:p>
            <a:r>
              <a:rPr lang="en-US" b="0" i="0" dirty="0" smtClean="0">
                <a:solidFill>
                  <a:srgbClr val="404040"/>
                </a:solidFill>
                <a:effectLst/>
                <a:latin typeface="Verdana"/>
              </a:rPr>
              <a:t>Here is minimal example, that defines one test:</a:t>
            </a:r>
          </a:p>
          <a:p>
            <a:endParaRPr lang="en-US" dirty="0" smtClean="0">
              <a:solidFill>
                <a:srgbClr val="006400"/>
              </a:solidFill>
              <a:effectLst/>
            </a:endParaRPr>
          </a:p>
          <a:p>
            <a:pPr marL="0" indent="0">
              <a:buNone/>
            </a:pPr>
            <a:r>
              <a:rPr lang="en-US" sz="2000" dirty="0" smtClean="0">
                <a:solidFill>
                  <a:srgbClr val="006400"/>
                </a:solidFill>
                <a:effectLst/>
              </a:rPr>
              <a:t>#define</a:t>
            </a:r>
            <a:r>
              <a:rPr lang="en-US" sz="2000" dirty="0" smtClean="0"/>
              <a:t> </a:t>
            </a:r>
            <a:r>
              <a:rPr lang="en-US" sz="2000" dirty="0" smtClean="0">
                <a:solidFill>
                  <a:srgbClr val="8B0000"/>
                </a:solidFill>
                <a:effectLst/>
              </a:rPr>
              <a:t>BOOST_TEST_MODULE</a:t>
            </a:r>
            <a:endParaRPr lang="en-US" sz="2000" dirty="0" smtClean="0"/>
          </a:p>
          <a:p>
            <a:pPr marL="0" indent="0">
              <a:buNone/>
            </a:pPr>
            <a:r>
              <a:rPr lang="en-US" sz="2000" dirty="0" smtClean="0">
                <a:solidFill>
                  <a:srgbClr val="006400"/>
                </a:solidFill>
                <a:effectLst/>
              </a:rPr>
              <a:t>#include</a:t>
            </a:r>
            <a:r>
              <a:rPr lang="en-US" sz="2000" dirty="0" smtClean="0"/>
              <a:t> </a:t>
            </a:r>
            <a:r>
              <a:rPr lang="en-US" sz="2000" dirty="0" smtClean="0">
                <a:solidFill>
                  <a:srgbClr val="008B00"/>
                </a:solidFill>
                <a:effectLst/>
              </a:rPr>
              <a:t>&lt;boost/test/unit_test.hpp&gt;</a:t>
            </a:r>
          </a:p>
          <a:p>
            <a:pPr marL="0" indent="0">
              <a:buNone/>
            </a:pPr>
            <a:r>
              <a:rPr lang="en-US" dirty="0" smtClean="0"/>
              <a:t> </a:t>
            </a:r>
            <a:r>
              <a:rPr lang="en-US" sz="2000" dirty="0" smtClean="0">
                <a:solidFill>
                  <a:srgbClr val="0000FF"/>
                </a:solidFill>
                <a:effectLst/>
              </a:rPr>
              <a:t>BOOST_AUTO_TEST_CASE</a:t>
            </a:r>
            <a:r>
              <a:rPr lang="en-US" sz="2000" dirty="0" smtClean="0"/>
              <a:t>(</a:t>
            </a:r>
            <a:r>
              <a:rPr lang="en-US" sz="2000" dirty="0" err="1" smtClean="0"/>
              <a:t>simple_test</a:t>
            </a:r>
            <a:r>
              <a:rPr lang="en-US" sz="2000" dirty="0" smtClean="0"/>
              <a:t>)</a:t>
            </a:r>
          </a:p>
          <a:p>
            <a:pPr marL="0" indent="0">
              <a:buNone/>
            </a:pPr>
            <a:r>
              <a:rPr lang="en-US" sz="2000" dirty="0" smtClean="0"/>
              <a:t> { </a:t>
            </a:r>
          </a:p>
          <a:p>
            <a:pPr marL="0" indent="0">
              <a:buNone/>
            </a:pPr>
            <a:r>
              <a:rPr lang="en-US" sz="2000" dirty="0" smtClean="0"/>
              <a:t>BOOST_CHECK_EQUAL(2+2, 4); </a:t>
            </a:r>
          </a:p>
          <a:p>
            <a:pPr marL="0" indent="0">
              <a:buNone/>
            </a:pPr>
            <a:r>
              <a:rPr lang="en-US" sz="2000" dirty="0" smtClean="0"/>
              <a:t>}</a:t>
            </a:r>
            <a:endParaRPr lang="en-US" sz="2000" dirty="0"/>
          </a:p>
        </p:txBody>
      </p:sp>
    </p:spTree>
    <p:extLst>
      <p:ext uri="{BB962C8B-B14F-4D97-AF65-F5344CB8AC3E}">
        <p14:creationId xmlns:p14="http://schemas.microsoft.com/office/powerpoint/2010/main" val="3001009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sp>
        <p:nvSpPr>
          <p:cNvPr id="3" name="Content Placeholder 2"/>
          <p:cNvSpPr>
            <a:spLocks noGrp="1"/>
          </p:cNvSpPr>
          <p:nvPr>
            <p:ph idx="1"/>
          </p:nvPr>
        </p:nvSpPr>
        <p:spPr/>
        <p:txBody>
          <a:bodyPr>
            <a:normAutofit/>
          </a:bodyPr>
          <a:lstStyle/>
          <a:p>
            <a:r>
              <a:rPr lang="en-US" sz="1800" b="0" i="0" dirty="0" smtClean="0">
                <a:solidFill>
                  <a:srgbClr val="404040"/>
                </a:solidFill>
                <a:effectLst/>
                <a:latin typeface="Verdana"/>
              </a:rPr>
              <a:t>you can also control verbosity of output with execution monitor's options — see below):</a:t>
            </a:r>
          </a:p>
          <a:p>
            <a:endParaRPr lang="en-US" sz="1800" b="0" i="0" dirty="0" smtClean="0">
              <a:solidFill>
                <a:srgbClr val="404040"/>
              </a:solidFill>
              <a:effectLst/>
              <a:latin typeface="Verdana"/>
            </a:endParaRPr>
          </a:p>
          <a:p>
            <a:r>
              <a:rPr lang="en-US" sz="1800" dirty="0" smtClean="0"/>
              <a:t>Running 1 test case... *** No errors detected </a:t>
            </a:r>
            <a:r>
              <a:rPr lang="en-US" sz="1800" b="0" i="0" dirty="0" smtClean="0">
                <a:solidFill>
                  <a:srgbClr val="404040"/>
                </a:solidFill>
                <a:effectLst/>
                <a:latin typeface="Verdana"/>
              </a:rPr>
              <a:t>If something will go wrong, then framework will print another message on the screen:</a:t>
            </a:r>
          </a:p>
          <a:p>
            <a:endParaRPr lang="en-US" sz="1800" b="0" i="0" dirty="0" smtClean="0">
              <a:solidFill>
                <a:srgbClr val="404040"/>
              </a:solidFill>
              <a:effectLst/>
              <a:latin typeface="Verdana"/>
            </a:endParaRPr>
          </a:p>
          <a:p>
            <a:r>
              <a:rPr lang="en-US" sz="1800" dirty="0" smtClean="0"/>
              <a:t>Running 1 test case... test-simple.cpp(5): error in </a:t>
            </a:r>
            <a:r>
              <a:rPr lang="en-US" sz="1800" dirty="0" smtClean="0">
                <a:solidFill>
                  <a:srgbClr val="008B00"/>
                </a:solidFill>
                <a:effectLst/>
              </a:rPr>
              <a:t>"</a:t>
            </a:r>
            <a:r>
              <a:rPr lang="en-US" sz="1800" dirty="0" err="1" smtClean="0">
                <a:solidFill>
                  <a:srgbClr val="008B00"/>
                </a:solidFill>
                <a:effectLst/>
              </a:rPr>
              <a:t>simple_test</a:t>
            </a:r>
            <a:r>
              <a:rPr lang="en-US" sz="1800" dirty="0" smtClean="0">
                <a:solidFill>
                  <a:srgbClr val="008B00"/>
                </a:solidFill>
                <a:effectLst/>
              </a:rPr>
              <a:t>"</a:t>
            </a:r>
            <a:r>
              <a:rPr lang="en-US" sz="1800" dirty="0" smtClean="0"/>
              <a:t>: check 2+2 == 5 </a:t>
            </a:r>
          </a:p>
          <a:p>
            <a:endParaRPr lang="en-US" sz="1800" dirty="0"/>
          </a:p>
          <a:p>
            <a:r>
              <a:rPr lang="en-US" sz="1800" dirty="0" smtClean="0"/>
              <a:t>failed [4 != 5] *** 1 failure detected in test suite </a:t>
            </a:r>
            <a:r>
              <a:rPr lang="en-US" sz="1800" dirty="0" smtClean="0">
                <a:solidFill>
                  <a:srgbClr val="008B00"/>
                </a:solidFill>
                <a:effectLst/>
              </a:rPr>
              <a:t>"Simple </a:t>
            </a:r>
            <a:r>
              <a:rPr lang="en-US" sz="1800" dirty="0" err="1" smtClean="0">
                <a:solidFill>
                  <a:srgbClr val="008B00"/>
                </a:solidFill>
                <a:effectLst/>
              </a:rPr>
              <a:t>testcases</a:t>
            </a:r>
            <a:r>
              <a:rPr lang="en-US" dirty="0" smtClean="0">
                <a:solidFill>
                  <a:srgbClr val="008B00"/>
                </a:solidFill>
                <a:effectLst/>
              </a:rPr>
              <a:t>"</a:t>
            </a:r>
            <a:endParaRPr lang="en-US" dirty="0"/>
          </a:p>
        </p:txBody>
      </p:sp>
    </p:spTree>
    <p:extLst>
      <p:ext uri="{BB962C8B-B14F-4D97-AF65-F5344CB8AC3E}">
        <p14:creationId xmlns:p14="http://schemas.microsoft.com/office/powerpoint/2010/main" val="2687787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Checks </a:t>
            </a:r>
            <a:endParaRPr lang="en-US" dirty="0"/>
          </a:p>
        </p:txBody>
      </p:sp>
      <p:sp>
        <p:nvSpPr>
          <p:cNvPr id="3" name="Content Placeholder 2"/>
          <p:cNvSpPr>
            <a:spLocks noGrp="1"/>
          </p:cNvSpPr>
          <p:nvPr>
            <p:ph idx="1"/>
          </p:nvPr>
        </p:nvSpPr>
        <p:spPr/>
        <p:txBody>
          <a:bodyPr>
            <a:normAutofit fontScale="85000" lnSpcReduction="10000"/>
          </a:bodyPr>
          <a:lstStyle/>
          <a:p>
            <a:r>
              <a:rPr lang="en-US" dirty="0" err="1"/>
              <a:t>int</a:t>
            </a:r>
            <a:r>
              <a:rPr lang="en-US" dirty="0" smtClean="0"/>
              <a:t> </a:t>
            </a:r>
            <a:r>
              <a:rPr lang="en-US" dirty="0"/>
              <a:t>i</a:t>
            </a:r>
            <a:r>
              <a:rPr lang="en-US" dirty="0" smtClean="0"/>
              <a:t> = 2; </a:t>
            </a:r>
            <a:r>
              <a:rPr lang="en-US" dirty="0" err="1"/>
              <a:t>int</a:t>
            </a:r>
            <a:r>
              <a:rPr lang="en-US" dirty="0" smtClean="0"/>
              <a:t> </a:t>
            </a:r>
            <a:r>
              <a:rPr lang="en-US" dirty="0"/>
              <a:t>j</a:t>
            </a:r>
            <a:r>
              <a:rPr lang="en-US" dirty="0" smtClean="0"/>
              <a:t> = 1; </a:t>
            </a:r>
          </a:p>
          <a:p>
            <a:r>
              <a:rPr lang="en-US" dirty="0" smtClean="0"/>
              <a:t>BOOST_CHECK( i == j ); </a:t>
            </a:r>
          </a:p>
          <a:p>
            <a:r>
              <a:rPr lang="en-US" dirty="0" smtClean="0"/>
              <a:t>BOOST_CHECK_EQUAL( i, j ); </a:t>
            </a:r>
          </a:p>
          <a:p>
            <a:r>
              <a:rPr lang="en-US" dirty="0" smtClean="0"/>
              <a:t>the </a:t>
            </a:r>
            <a:r>
              <a:rPr lang="en-US" dirty="0"/>
              <a:t>first checker will only report that check was failed:</a:t>
            </a:r>
          </a:p>
          <a:p>
            <a:r>
              <a:rPr lang="en-US" dirty="0" smtClean="0"/>
              <a:t>test.cpp(4): error in </a:t>
            </a:r>
            <a:r>
              <a:rPr lang="en-US" dirty="0"/>
              <a:t>"test"</a:t>
            </a:r>
            <a:r>
              <a:rPr lang="en-US" dirty="0" smtClean="0"/>
              <a:t>: check i == j failed </a:t>
            </a:r>
            <a:r>
              <a:rPr lang="en-US" dirty="0"/>
              <a:t>while the second checker, will report about problem, together with actual values, used in comparison:</a:t>
            </a:r>
          </a:p>
          <a:p>
            <a:r>
              <a:rPr lang="en-US" dirty="0" smtClean="0"/>
              <a:t>test.cpp(5): error in </a:t>
            </a:r>
            <a:r>
              <a:rPr lang="en-US" dirty="0"/>
              <a:t>"test"</a:t>
            </a:r>
            <a:r>
              <a:rPr lang="en-US" dirty="0" smtClean="0"/>
              <a:t>: check i == j failed [2 != 1]</a:t>
            </a:r>
            <a:endParaRPr lang="en-US" dirty="0"/>
          </a:p>
        </p:txBody>
      </p:sp>
    </p:spTree>
    <p:extLst>
      <p:ext uri="{BB962C8B-B14F-4D97-AF65-F5344CB8AC3E}">
        <p14:creationId xmlns:p14="http://schemas.microsoft.com/office/powerpoint/2010/main" val="1887824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Assertions</a:t>
            </a:r>
            <a:endParaRPr lang="en-US" dirty="0"/>
          </a:p>
        </p:txBody>
      </p:sp>
      <p:sp>
        <p:nvSpPr>
          <p:cNvPr id="3" name="Content Placeholder 2"/>
          <p:cNvSpPr>
            <a:spLocks noGrp="1"/>
          </p:cNvSpPr>
          <p:nvPr>
            <p:ph idx="1"/>
          </p:nvPr>
        </p:nvSpPr>
        <p:spPr/>
        <p:txBody>
          <a:bodyPr>
            <a:normAutofit/>
          </a:bodyPr>
          <a:lstStyle/>
          <a:p>
            <a:r>
              <a:rPr lang="en-US" sz="2000" dirty="0"/>
              <a:t>an </a:t>
            </a:r>
            <a:r>
              <a:rPr lang="en-US" sz="2000" b="1" dirty="0"/>
              <a:t>assertion</a:t>
            </a:r>
            <a:r>
              <a:rPr lang="en-US" sz="2000" dirty="0"/>
              <a:t> is a statement that a predicate (</a:t>
            </a:r>
            <a:r>
              <a:rPr lang="en-US" sz="2000" u="sng" dirty="0"/>
              <a:t>Boolean-valued function</a:t>
            </a:r>
            <a:r>
              <a:rPr lang="en-US" sz="2000" dirty="0"/>
              <a:t>, a true–false expression) is expected to always be true at that point in the code. If an assertion evaluates to false at run time, an assertion failure results, which typically causes the program to crash, or to throw an assertion exception</a:t>
            </a:r>
            <a:r>
              <a:rPr lang="en-US" sz="2000" dirty="0" smtClean="0"/>
              <a:t>.</a:t>
            </a:r>
          </a:p>
          <a:p>
            <a:endParaRPr lang="en-US" sz="2000" dirty="0"/>
          </a:p>
          <a:p>
            <a:r>
              <a:rPr lang="en-US" sz="2000" dirty="0"/>
              <a:t>The following code contains two assertions, x &gt; 0 and x &gt; 1, and they are indeed true at the indicated points during execution:</a:t>
            </a:r>
          </a:p>
          <a:p>
            <a:r>
              <a:rPr lang="en-US" sz="2000" b="1" dirty="0">
                <a:solidFill>
                  <a:srgbClr val="C00000"/>
                </a:solidFill>
              </a:rPr>
              <a:t>x = 1</a:t>
            </a:r>
            <a:r>
              <a:rPr lang="en-US" sz="2000" b="1" dirty="0" smtClean="0">
                <a:solidFill>
                  <a:srgbClr val="C00000"/>
                </a:solidFill>
              </a:rPr>
              <a:t>;</a:t>
            </a:r>
          </a:p>
          <a:p>
            <a:r>
              <a:rPr lang="en-US" sz="2000" b="1" dirty="0" smtClean="0">
                <a:solidFill>
                  <a:srgbClr val="C00000"/>
                </a:solidFill>
              </a:rPr>
              <a:t> </a:t>
            </a:r>
            <a:r>
              <a:rPr lang="en-US" sz="2000" b="1" dirty="0">
                <a:solidFill>
                  <a:srgbClr val="C00000"/>
                </a:solidFill>
              </a:rPr>
              <a:t>assert x &gt; 0</a:t>
            </a:r>
            <a:r>
              <a:rPr lang="en-US" sz="2000" b="1" dirty="0" smtClean="0">
                <a:solidFill>
                  <a:srgbClr val="C00000"/>
                </a:solidFill>
              </a:rPr>
              <a:t>;</a:t>
            </a:r>
          </a:p>
          <a:p>
            <a:r>
              <a:rPr lang="en-US" sz="2000" b="1" dirty="0" smtClean="0">
                <a:solidFill>
                  <a:srgbClr val="C00000"/>
                </a:solidFill>
              </a:rPr>
              <a:t> </a:t>
            </a:r>
            <a:r>
              <a:rPr lang="en-US" sz="2000" b="1" dirty="0">
                <a:solidFill>
                  <a:srgbClr val="C00000"/>
                </a:solidFill>
              </a:rPr>
              <a:t>x++; </a:t>
            </a:r>
            <a:endParaRPr lang="en-US" sz="2000" b="1" dirty="0" smtClean="0">
              <a:solidFill>
                <a:srgbClr val="C00000"/>
              </a:solidFill>
            </a:endParaRPr>
          </a:p>
          <a:p>
            <a:r>
              <a:rPr lang="en-US" sz="2000" b="1" dirty="0" smtClean="0">
                <a:solidFill>
                  <a:srgbClr val="C00000"/>
                </a:solidFill>
              </a:rPr>
              <a:t>assert </a:t>
            </a:r>
            <a:r>
              <a:rPr lang="en-US" sz="2000" b="1" dirty="0">
                <a:solidFill>
                  <a:srgbClr val="C00000"/>
                </a:solidFill>
              </a:rPr>
              <a:t>x &gt; 1;</a:t>
            </a:r>
          </a:p>
          <a:p>
            <a:endParaRPr lang="en-US" sz="2000" dirty="0"/>
          </a:p>
        </p:txBody>
      </p:sp>
    </p:spTree>
    <p:extLst>
      <p:ext uri="{BB962C8B-B14F-4D97-AF65-F5344CB8AC3E}">
        <p14:creationId xmlns:p14="http://schemas.microsoft.com/office/powerpoint/2010/main" val="4050792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207" t="30142" r="43953" b="13811"/>
          <a:stretch/>
        </p:blipFill>
        <p:spPr bwMode="auto">
          <a:xfrm>
            <a:off x="22123" y="228600"/>
            <a:ext cx="8686799"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8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Assertion Functions</a:t>
            </a:r>
            <a:endParaRPr lang="en-US" dirty="0"/>
          </a:p>
        </p:txBody>
      </p:sp>
      <p:sp>
        <p:nvSpPr>
          <p:cNvPr id="3" name="Content Placeholder 2"/>
          <p:cNvSpPr>
            <a:spLocks noGrp="1"/>
          </p:cNvSpPr>
          <p:nvPr>
            <p:ph idx="1"/>
          </p:nvPr>
        </p:nvSpPr>
        <p:spPr/>
        <p:txBody>
          <a:bodyPr>
            <a:normAutofit fontScale="92500"/>
          </a:bodyPr>
          <a:lstStyle/>
          <a:p>
            <a:r>
              <a:rPr lang="en-US" dirty="0"/>
              <a:t>Libraries may provide assertion features as well. </a:t>
            </a:r>
            <a:endParaRPr lang="en-US" dirty="0" smtClean="0"/>
          </a:p>
          <a:p>
            <a:r>
              <a:rPr lang="en-US" dirty="0" smtClean="0">
                <a:solidFill>
                  <a:srgbClr val="BC7A00"/>
                </a:solidFill>
                <a:effectLst/>
              </a:rPr>
              <a:t>#include</a:t>
            </a:r>
            <a:r>
              <a:rPr lang="en-US" dirty="0" smtClean="0"/>
              <a:t> </a:t>
            </a:r>
            <a:r>
              <a:rPr lang="en-US" i="1" dirty="0" smtClean="0">
                <a:solidFill>
                  <a:srgbClr val="408080"/>
                </a:solidFill>
                <a:effectLst/>
              </a:rPr>
              <a:t>&lt;</a:t>
            </a:r>
            <a:r>
              <a:rPr lang="en-US" i="1" dirty="0" err="1" smtClean="0">
                <a:solidFill>
                  <a:srgbClr val="408080"/>
                </a:solidFill>
                <a:effectLst/>
              </a:rPr>
              <a:t>assert.h</a:t>
            </a:r>
            <a:r>
              <a:rPr lang="en-US" i="1" dirty="0" smtClean="0">
                <a:solidFill>
                  <a:srgbClr val="408080"/>
                </a:solidFill>
                <a:effectLst/>
              </a:rPr>
              <a:t>&gt;</a:t>
            </a:r>
            <a:r>
              <a:rPr lang="en-US" dirty="0" smtClean="0"/>
              <a:t> </a:t>
            </a:r>
          </a:p>
          <a:p>
            <a:r>
              <a:rPr lang="en-US" dirty="0" err="1" smtClean="0">
                <a:solidFill>
                  <a:srgbClr val="B00040"/>
                </a:solidFill>
                <a:effectLst/>
              </a:rPr>
              <a:t>int</a:t>
            </a:r>
            <a:r>
              <a:rPr lang="en-US" dirty="0" smtClean="0"/>
              <a:t> </a:t>
            </a:r>
            <a:r>
              <a:rPr lang="en-US" dirty="0" smtClean="0">
                <a:solidFill>
                  <a:srgbClr val="0000FF"/>
                </a:solidFill>
                <a:effectLst/>
              </a:rPr>
              <a:t>f</a:t>
            </a:r>
            <a:r>
              <a:rPr lang="en-US" dirty="0" smtClean="0"/>
              <a:t>(</a:t>
            </a:r>
            <a:r>
              <a:rPr lang="en-US" dirty="0" smtClean="0">
                <a:solidFill>
                  <a:srgbClr val="B00040"/>
                </a:solidFill>
                <a:effectLst/>
              </a:rPr>
              <a:t>void</a:t>
            </a:r>
            <a:r>
              <a:rPr lang="en-US" dirty="0" smtClean="0"/>
              <a:t>)</a:t>
            </a:r>
          </a:p>
          <a:p>
            <a:r>
              <a:rPr lang="en-US" dirty="0" smtClean="0"/>
              <a:t> { </a:t>
            </a:r>
          </a:p>
          <a:p>
            <a:r>
              <a:rPr lang="en-US" dirty="0" err="1" smtClean="0">
                <a:solidFill>
                  <a:srgbClr val="B00040"/>
                </a:solidFill>
                <a:effectLst/>
              </a:rPr>
              <a:t>int</a:t>
            </a:r>
            <a:r>
              <a:rPr lang="en-US" dirty="0" smtClean="0"/>
              <a:t> x </a:t>
            </a:r>
            <a:r>
              <a:rPr lang="en-US" dirty="0" smtClean="0">
                <a:solidFill>
                  <a:srgbClr val="666666"/>
                </a:solidFill>
                <a:effectLst/>
              </a:rPr>
              <a:t>=</a:t>
            </a:r>
            <a:r>
              <a:rPr lang="en-US" dirty="0" smtClean="0"/>
              <a:t> </a:t>
            </a:r>
            <a:r>
              <a:rPr lang="en-US" dirty="0" smtClean="0">
                <a:solidFill>
                  <a:srgbClr val="666666"/>
                </a:solidFill>
                <a:effectLst/>
              </a:rPr>
              <a:t>5</a:t>
            </a:r>
            <a:r>
              <a:rPr lang="en-US" dirty="0" smtClean="0"/>
              <a:t>;</a:t>
            </a:r>
          </a:p>
          <a:p>
            <a:r>
              <a:rPr lang="en-US" dirty="0" smtClean="0"/>
              <a:t> x </a:t>
            </a:r>
            <a:r>
              <a:rPr lang="en-US" dirty="0" smtClean="0">
                <a:solidFill>
                  <a:srgbClr val="666666"/>
                </a:solidFill>
                <a:effectLst/>
              </a:rPr>
              <a:t>=</a:t>
            </a:r>
            <a:r>
              <a:rPr lang="en-US" dirty="0" smtClean="0"/>
              <a:t> x </a:t>
            </a:r>
            <a:r>
              <a:rPr lang="en-US" dirty="0" smtClean="0">
                <a:solidFill>
                  <a:srgbClr val="666666"/>
                </a:solidFill>
                <a:effectLst/>
              </a:rPr>
              <a:t>+</a:t>
            </a:r>
            <a:r>
              <a:rPr lang="en-US" dirty="0" smtClean="0"/>
              <a:t> </a:t>
            </a:r>
            <a:r>
              <a:rPr lang="en-US" dirty="0" smtClean="0">
                <a:solidFill>
                  <a:srgbClr val="666666"/>
                </a:solidFill>
                <a:effectLst/>
              </a:rPr>
              <a:t>1</a:t>
            </a:r>
            <a:r>
              <a:rPr lang="en-US" dirty="0" smtClean="0"/>
              <a:t>;</a:t>
            </a:r>
          </a:p>
          <a:p>
            <a:r>
              <a:rPr lang="en-US" dirty="0" smtClean="0"/>
              <a:t> assert(x </a:t>
            </a:r>
            <a:r>
              <a:rPr lang="en-US" dirty="0" smtClean="0">
                <a:solidFill>
                  <a:srgbClr val="666666"/>
                </a:solidFill>
                <a:effectLst/>
              </a:rPr>
              <a:t>&gt;</a:t>
            </a:r>
            <a:r>
              <a:rPr lang="en-US" dirty="0" smtClean="0"/>
              <a:t> </a:t>
            </a:r>
            <a:r>
              <a:rPr lang="en-US" dirty="0" smtClean="0">
                <a:solidFill>
                  <a:srgbClr val="666666"/>
                </a:solidFill>
                <a:effectLst/>
              </a:rPr>
              <a:t>1</a:t>
            </a:r>
            <a:r>
              <a:rPr lang="en-US" dirty="0" smtClean="0"/>
              <a:t>);</a:t>
            </a:r>
          </a:p>
          <a:p>
            <a:r>
              <a:rPr lang="en-US" dirty="0" smtClean="0"/>
              <a:t> }</a:t>
            </a:r>
            <a:endParaRPr lang="en-US" dirty="0"/>
          </a:p>
        </p:txBody>
      </p:sp>
    </p:spTree>
    <p:extLst>
      <p:ext uri="{BB962C8B-B14F-4D97-AF65-F5344CB8AC3E}">
        <p14:creationId xmlns:p14="http://schemas.microsoft.com/office/powerpoint/2010/main" val="2672084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Assertions for run-time checking</a:t>
            </a:r>
            <a:br>
              <a:rPr lang="en-US" b="1" dirty="0"/>
            </a:br>
            <a:endParaRPr lang="en-US" dirty="0"/>
          </a:p>
        </p:txBody>
      </p:sp>
      <p:sp>
        <p:nvSpPr>
          <p:cNvPr id="3" name="Content Placeholder 2"/>
          <p:cNvSpPr>
            <a:spLocks noGrp="1"/>
          </p:cNvSpPr>
          <p:nvPr>
            <p:ph idx="1"/>
          </p:nvPr>
        </p:nvSpPr>
        <p:spPr/>
        <p:txBody>
          <a:bodyPr>
            <a:normAutofit lnSpcReduction="10000"/>
          </a:bodyPr>
          <a:lstStyle/>
          <a:p>
            <a:r>
              <a:rPr lang="en-US" dirty="0" err="1" smtClean="0">
                <a:solidFill>
                  <a:srgbClr val="B00040"/>
                </a:solidFill>
                <a:effectLst/>
              </a:rPr>
              <a:t>int</a:t>
            </a:r>
            <a:r>
              <a:rPr lang="en-US" dirty="0" smtClean="0"/>
              <a:t> total </a:t>
            </a:r>
            <a:r>
              <a:rPr lang="en-US" dirty="0" smtClean="0">
                <a:solidFill>
                  <a:srgbClr val="666666"/>
                </a:solidFill>
                <a:effectLst/>
              </a:rPr>
              <a:t>=</a:t>
            </a:r>
            <a:r>
              <a:rPr lang="en-US" dirty="0" smtClean="0"/>
              <a:t> </a:t>
            </a:r>
            <a:r>
              <a:rPr lang="en-US" dirty="0" err="1" smtClean="0"/>
              <a:t>countNumberOfUsers</a:t>
            </a:r>
            <a:r>
              <a:rPr lang="en-US" dirty="0" smtClean="0">
                <a:solidFill>
                  <a:srgbClr val="666666"/>
                </a:solidFill>
                <a:effectLst/>
              </a:rPr>
              <a:t>();</a:t>
            </a:r>
          </a:p>
          <a:p>
            <a:r>
              <a:rPr lang="en-US" dirty="0" smtClean="0"/>
              <a:t> </a:t>
            </a:r>
            <a:r>
              <a:rPr lang="en-US" b="1" dirty="0" smtClean="0">
                <a:solidFill>
                  <a:srgbClr val="008000"/>
                </a:solidFill>
                <a:effectLst/>
              </a:rPr>
              <a:t>if</a:t>
            </a:r>
            <a:r>
              <a:rPr lang="en-US" dirty="0" smtClean="0"/>
              <a:t> </a:t>
            </a:r>
            <a:r>
              <a:rPr lang="en-US" dirty="0" smtClean="0">
                <a:solidFill>
                  <a:srgbClr val="666666"/>
                </a:solidFill>
                <a:effectLst/>
              </a:rPr>
              <a:t>(</a:t>
            </a:r>
            <a:r>
              <a:rPr lang="en-US" dirty="0" smtClean="0"/>
              <a:t>total </a:t>
            </a:r>
            <a:r>
              <a:rPr lang="en-US" dirty="0" smtClean="0">
                <a:solidFill>
                  <a:srgbClr val="666666"/>
                </a:solidFill>
                <a:effectLst/>
              </a:rPr>
              <a:t>%</a:t>
            </a:r>
            <a:r>
              <a:rPr lang="en-US" dirty="0" smtClean="0"/>
              <a:t> </a:t>
            </a:r>
            <a:r>
              <a:rPr lang="en-US" dirty="0" smtClean="0">
                <a:solidFill>
                  <a:srgbClr val="666666"/>
                </a:solidFill>
                <a:effectLst/>
              </a:rPr>
              <a:t>2</a:t>
            </a:r>
            <a:r>
              <a:rPr lang="en-US" dirty="0" smtClean="0"/>
              <a:t> </a:t>
            </a:r>
            <a:r>
              <a:rPr lang="en-US" dirty="0" smtClean="0">
                <a:solidFill>
                  <a:srgbClr val="666666"/>
                </a:solidFill>
                <a:effectLst/>
              </a:rPr>
              <a:t>==</a:t>
            </a:r>
            <a:r>
              <a:rPr lang="en-US" dirty="0" smtClean="0"/>
              <a:t> </a:t>
            </a:r>
            <a:r>
              <a:rPr lang="en-US" dirty="0" smtClean="0">
                <a:solidFill>
                  <a:srgbClr val="666666"/>
                </a:solidFill>
                <a:effectLst/>
              </a:rPr>
              <a:t>0)</a:t>
            </a:r>
          </a:p>
          <a:p>
            <a:r>
              <a:rPr lang="en-US" dirty="0" smtClean="0"/>
              <a:t> </a:t>
            </a:r>
            <a:r>
              <a:rPr lang="en-US" dirty="0" smtClean="0">
                <a:solidFill>
                  <a:srgbClr val="666666"/>
                </a:solidFill>
                <a:effectLst/>
              </a:rPr>
              <a:t>{</a:t>
            </a:r>
            <a:r>
              <a:rPr lang="en-US" dirty="0" smtClean="0"/>
              <a:t> </a:t>
            </a:r>
            <a:r>
              <a:rPr lang="en-US" i="1" dirty="0" smtClean="0">
                <a:solidFill>
                  <a:srgbClr val="408080"/>
                </a:solidFill>
                <a:effectLst/>
              </a:rPr>
              <a:t>// total is even</a:t>
            </a:r>
            <a:r>
              <a:rPr lang="en-US" dirty="0" smtClean="0"/>
              <a:t> </a:t>
            </a:r>
          </a:p>
          <a:p>
            <a:r>
              <a:rPr lang="en-US" dirty="0" smtClean="0">
                <a:solidFill>
                  <a:srgbClr val="666666"/>
                </a:solidFill>
                <a:effectLst/>
              </a:rPr>
              <a:t>}</a:t>
            </a:r>
            <a:r>
              <a:rPr lang="en-US" dirty="0" smtClean="0"/>
              <a:t> </a:t>
            </a:r>
          </a:p>
          <a:p>
            <a:r>
              <a:rPr lang="en-US" b="1" dirty="0" smtClean="0">
                <a:solidFill>
                  <a:srgbClr val="008000"/>
                </a:solidFill>
                <a:effectLst/>
              </a:rPr>
              <a:t>else</a:t>
            </a:r>
            <a:r>
              <a:rPr lang="en-US" dirty="0" smtClean="0"/>
              <a:t> </a:t>
            </a:r>
          </a:p>
          <a:p>
            <a:r>
              <a:rPr lang="en-US" dirty="0" smtClean="0">
                <a:solidFill>
                  <a:srgbClr val="666666"/>
                </a:solidFill>
                <a:effectLst/>
              </a:rPr>
              <a:t>{</a:t>
            </a:r>
            <a:r>
              <a:rPr lang="en-US" dirty="0" smtClean="0"/>
              <a:t> </a:t>
            </a:r>
          </a:p>
          <a:p>
            <a:r>
              <a:rPr lang="en-US" sz="2800" i="1" dirty="0" smtClean="0">
                <a:solidFill>
                  <a:srgbClr val="408080"/>
                </a:solidFill>
                <a:effectLst/>
              </a:rPr>
              <a:t>// total is odd and non-negative</a:t>
            </a:r>
            <a:r>
              <a:rPr lang="en-US" sz="2800" dirty="0" smtClean="0"/>
              <a:t> </a:t>
            </a:r>
            <a:r>
              <a:rPr lang="en-US" sz="2800" b="1" dirty="0" smtClean="0">
                <a:solidFill>
                  <a:srgbClr val="008000"/>
                </a:solidFill>
                <a:effectLst/>
              </a:rPr>
              <a:t>assert</a:t>
            </a:r>
            <a:r>
              <a:rPr lang="en-US" sz="2800" dirty="0" smtClean="0"/>
              <a:t> total </a:t>
            </a:r>
            <a:r>
              <a:rPr lang="en-US" sz="2800" dirty="0" smtClean="0">
                <a:solidFill>
                  <a:srgbClr val="666666"/>
                </a:solidFill>
                <a:effectLst/>
              </a:rPr>
              <a:t>%</a:t>
            </a:r>
            <a:r>
              <a:rPr lang="en-US" sz="2800" dirty="0" smtClean="0"/>
              <a:t> </a:t>
            </a:r>
            <a:r>
              <a:rPr lang="en-US" sz="2800" dirty="0" smtClean="0">
                <a:solidFill>
                  <a:srgbClr val="666666"/>
                </a:solidFill>
                <a:effectLst/>
              </a:rPr>
              <a:t>2</a:t>
            </a:r>
            <a:r>
              <a:rPr lang="en-US" sz="2800" dirty="0" smtClean="0"/>
              <a:t> </a:t>
            </a:r>
            <a:r>
              <a:rPr lang="en-US" sz="2800" dirty="0" smtClean="0">
                <a:solidFill>
                  <a:srgbClr val="666666"/>
                </a:solidFill>
                <a:effectLst/>
              </a:rPr>
              <a:t>==</a:t>
            </a:r>
            <a:r>
              <a:rPr lang="en-US" sz="2800" dirty="0" smtClean="0"/>
              <a:t> </a:t>
            </a:r>
            <a:r>
              <a:rPr lang="en-US" sz="2800" dirty="0" smtClean="0">
                <a:solidFill>
                  <a:srgbClr val="666666"/>
                </a:solidFill>
                <a:effectLst/>
              </a:rPr>
              <a:t>1;</a:t>
            </a:r>
            <a:r>
              <a:rPr lang="en-US" dirty="0" smtClean="0"/>
              <a:t> </a:t>
            </a:r>
            <a:r>
              <a:rPr lang="en-US" dirty="0" smtClean="0">
                <a:solidFill>
                  <a:srgbClr val="666666"/>
                </a:solidFill>
                <a:effectLst/>
              </a:rPr>
              <a:t>}</a:t>
            </a:r>
            <a:endParaRPr lang="en-US" dirty="0"/>
          </a:p>
        </p:txBody>
      </p:sp>
    </p:spTree>
    <p:extLst>
      <p:ext uri="{BB962C8B-B14F-4D97-AF65-F5344CB8AC3E}">
        <p14:creationId xmlns:p14="http://schemas.microsoft.com/office/powerpoint/2010/main" val="2163208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a:t>% is the </a:t>
            </a:r>
            <a:r>
              <a:rPr lang="en-US" i="1" dirty="0"/>
              <a:t>remainder</a:t>
            </a:r>
            <a:r>
              <a:rPr lang="en-US" dirty="0"/>
              <a:t> operator (</a:t>
            </a:r>
            <a:r>
              <a:rPr lang="en-US" i="1" u="sng" dirty="0"/>
              <a:t>modulo</a:t>
            </a:r>
            <a:r>
              <a:rPr lang="en-US" dirty="0"/>
              <a:t>), and </a:t>
            </a:r>
            <a:r>
              <a:rPr lang="en-US" dirty="0" smtClean="0"/>
              <a:t>if </a:t>
            </a:r>
            <a:r>
              <a:rPr lang="en-US" dirty="0"/>
              <a:t>its first operand is negative, the result can also be negative (unlike the modulo used in mathematics). </a:t>
            </a:r>
            <a:r>
              <a:rPr lang="en-US" dirty="0">
                <a:solidFill>
                  <a:srgbClr val="FF0000"/>
                </a:solidFill>
              </a:rPr>
              <a:t>Here, the programmer has assumed that total is non-negative, so that the remainder of a division with 2 will always be 0 or 1</a:t>
            </a:r>
            <a:r>
              <a:rPr lang="en-US" dirty="0"/>
              <a:t>. The assertion makes this assumption explicit: if </a:t>
            </a:r>
            <a:r>
              <a:rPr lang="en-US" dirty="0" err="1">
                <a:solidFill>
                  <a:srgbClr val="0070C0"/>
                </a:solidFill>
              </a:rPr>
              <a:t>countNumberOfUsers</a:t>
            </a:r>
            <a:r>
              <a:rPr lang="en-US" dirty="0"/>
              <a:t> does return a negative value, the program may have a bug.</a:t>
            </a:r>
          </a:p>
          <a:p>
            <a:r>
              <a:rPr lang="en-US" dirty="0">
                <a:solidFill>
                  <a:srgbClr val="C00000"/>
                </a:solidFill>
              </a:rPr>
              <a:t>A major advantage of this technique is that when an error does occur it is detected immediately and directly, rather than later through its often obscure side-effects. Since an assertion failure usually reports the code location, one can often pin-point the error without further debugging.</a:t>
            </a:r>
          </a:p>
          <a:p>
            <a:endParaRPr lang="en-US" dirty="0"/>
          </a:p>
        </p:txBody>
      </p:sp>
    </p:spTree>
    <p:extLst>
      <p:ext uri="{BB962C8B-B14F-4D97-AF65-F5344CB8AC3E}">
        <p14:creationId xmlns:p14="http://schemas.microsoft.com/office/powerpoint/2010/main" val="3604871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sz="1800" dirty="0" smtClean="0"/>
              <a:t>Kent Beck: Agile software development: principles, patterns, and practices. </a:t>
            </a:r>
            <a:r>
              <a:rPr lang="en-US" sz="1800" dirty="0" err="1" smtClean="0"/>
              <a:t>Addision</a:t>
            </a:r>
            <a:r>
              <a:rPr lang="en-US" sz="1800" dirty="0" smtClean="0"/>
              <a:t> Wesley, 2003 I </a:t>
            </a:r>
            <a:r>
              <a:rPr lang="en-US" sz="1800" dirty="0" err="1" smtClean="0"/>
              <a:t>Astels</a:t>
            </a:r>
            <a:endParaRPr lang="en-US" sz="1800" dirty="0" smtClean="0"/>
          </a:p>
          <a:p>
            <a:r>
              <a:rPr lang="en-US" sz="1800" dirty="0" smtClean="0"/>
              <a:t> Test Driven Development: A Practical Guide, Prentice Hall, 2003.</a:t>
            </a:r>
          </a:p>
          <a:p>
            <a:r>
              <a:rPr lang="en-US" sz="1800" dirty="0" smtClean="0">
                <a:hlinkClick r:id="rId2"/>
              </a:rPr>
              <a:t>https://www.guru99.com/test-driven-development.html</a:t>
            </a:r>
            <a:r>
              <a:rPr lang="en-US" sz="1800" dirty="0" smtClean="0"/>
              <a:t>.</a:t>
            </a:r>
          </a:p>
          <a:p>
            <a:r>
              <a:rPr lang="en-US" sz="1800" dirty="0" smtClean="0">
                <a:hlinkClick r:id="rId3"/>
              </a:rPr>
              <a:t>http://alexott.net/en/cpp/CppTestingIntro.html</a:t>
            </a:r>
            <a:endParaRPr lang="en-US" sz="1800" dirty="0" smtClean="0"/>
          </a:p>
          <a:p>
            <a:endParaRPr lang="en-US" dirty="0" smtClean="0"/>
          </a:p>
          <a:p>
            <a:endParaRPr lang="en-US" dirty="0"/>
          </a:p>
        </p:txBody>
      </p:sp>
    </p:spTree>
    <p:extLst>
      <p:ext uri="{BB962C8B-B14F-4D97-AF65-F5344CB8AC3E}">
        <p14:creationId xmlns:p14="http://schemas.microsoft.com/office/powerpoint/2010/main" val="3164138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023" t="30468" r="40290" b="14788"/>
          <a:stretch/>
        </p:blipFill>
        <p:spPr bwMode="auto">
          <a:xfrm>
            <a:off x="304800" y="228600"/>
            <a:ext cx="88392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458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656" t="32423" r="39374" b="20001"/>
          <a:stretch/>
        </p:blipFill>
        <p:spPr bwMode="auto">
          <a:xfrm>
            <a:off x="304800" y="152400"/>
            <a:ext cx="86106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0586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939" t="32749" r="43954" b="14136"/>
          <a:stretch/>
        </p:blipFill>
        <p:spPr bwMode="auto">
          <a:xfrm>
            <a:off x="90949" y="152400"/>
            <a:ext cx="8964561" cy="624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3500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542" t="35682" r="39740" b="11528"/>
          <a:stretch/>
        </p:blipFill>
        <p:spPr bwMode="auto">
          <a:xfrm>
            <a:off x="228600" y="228600"/>
            <a:ext cx="86868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71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923" t="23951" r="40656" b="20978"/>
          <a:stretch/>
        </p:blipFill>
        <p:spPr bwMode="auto">
          <a:xfrm>
            <a:off x="304800" y="304800"/>
            <a:ext cx="85344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161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839" t="23299" r="41023" b="22282"/>
          <a:stretch/>
        </p:blipFill>
        <p:spPr bwMode="auto">
          <a:xfrm>
            <a:off x="685800" y="457200"/>
            <a:ext cx="80010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3473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814</Words>
  <Application>Microsoft Office PowerPoint</Application>
  <PresentationFormat>On-screen Show (4:3)</PresentationFormat>
  <Paragraphs>123</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EXTREME PROGRAMMING  TEST DRIVEN DEVELOPMENT</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Red/Green/Refactor</vt:lpstr>
      <vt:lpstr>Our developer life</vt:lpstr>
      <vt:lpstr>TDD</vt:lpstr>
      <vt:lpstr>PowerPoint Presentation</vt:lpstr>
      <vt:lpstr>TDD - FLOW</vt:lpstr>
      <vt:lpstr>What can be Tested?</vt:lpstr>
      <vt:lpstr>Code Refactoring</vt:lpstr>
      <vt:lpstr>Refactoring – cont.… </vt:lpstr>
      <vt:lpstr>Unit Testing Framework</vt:lpstr>
      <vt:lpstr>PowerPoint Presentation</vt:lpstr>
      <vt:lpstr>Minimal test program </vt:lpstr>
      <vt:lpstr>Results </vt:lpstr>
      <vt:lpstr>Checks </vt:lpstr>
      <vt:lpstr>Assertions</vt:lpstr>
      <vt:lpstr>Assertion Functions</vt:lpstr>
      <vt:lpstr>Assertions for run-time checking </vt:lpstr>
      <vt:lpstr>PowerPoint Presentation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EXTREME PROGRAMMING  TEST DRIVEN DEVELOPMENT</dc:title>
  <dc:creator>mohsin</dc:creator>
  <cp:lastModifiedBy>mohsin</cp:lastModifiedBy>
  <cp:revision>10</cp:revision>
  <dcterms:created xsi:type="dcterms:W3CDTF">2017-09-21T06:31:07Z</dcterms:created>
  <dcterms:modified xsi:type="dcterms:W3CDTF">2017-09-21T08:03:36Z</dcterms:modified>
</cp:coreProperties>
</file>